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9"/>
  </p:notesMasterIdLst>
  <p:sldIdLst>
    <p:sldId id="256" r:id="rId2"/>
    <p:sldId id="257" r:id="rId3"/>
    <p:sldId id="258" r:id="rId4"/>
    <p:sldId id="268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60" r:id="rId13"/>
    <p:sldId id="277" r:id="rId14"/>
    <p:sldId id="279" r:id="rId15"/>
    <p:sldId id="280" r:id="rId16"/>
    <p:sldId id="281" r:id="rId17"/>
    <p:sldId id="278" r:id="rId18"/>
    <p:sldId id="276" r:id="rId19"/>
    <p:sldId id="289" r:id="rId20"/>
    <p:sldId id="290" r:id="rId21"/>
    <p:sldId id="291" r:id="rId22"/>
    <p:sldId id="292" r:id="rId23"/>
    <p:sldId id="293" r:id="rId24"/>
    <p:sldId id="265" r:id="rId25"/>
    <p:sldId id="261" r:id="rId26"/>
    <p:sldId id="294" r:id="rId27"/>
    <p:sldId id="270" r:id="rId28"/>
  </p:sldIdLst>
  <p:sldSz cx="12192000" cy="6858000"/>
  <p:notesSz cx="6858000" cy="9144000"/>
  <p:embeddedFontLst>
    <p:embeddedFont>
      <p:font typeface="Poppins" panose="020B0502040204020203" pitchFamily="2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  <p:embeddedFont>
      <p:font typeface="Verdana Pro Black" panose="020F0502020204030204" pitchFamily="34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78">
          <p15:clr>
            <a:srgbClr val="A4A3A4"/>
          </p15:clr>
        </p15:guide>
        <p15:guide id="2" pos="666">
          <p15:clr>
            <a:srgbClr val="A4A3A4"/>
          </p15:clr>
        </p15:guide>
        <p15:guide id="3" pos="5972">
          <p15:clr>
            <a:srgbClr val="A4A3A4"/>
          </p15:clr>
        </p15:guide>
        <p15:guide id="4" pos="4271">
          <p15:clr>
            <a:srgbClr val="A4A3A4"/>
          </p15:clr>
        </p15:guide>
        <p15:guide id="5" orient="horz" pos="1842">
          <p15:clr>
            <a:srgbClr val="A4A3A4"/>
          </p15:clr>
        </p15:guide>
        <p15:guide id="6" orient="horz" pos="1638">
          <p15:clr>
            <a:srgbClr val="A4A3A4"/>
          </p15:clr>
        </p15:guide>
        <p15:guide id="7" pos="834">
          <p15:clr>
            <a:srgbClr val="747775"/>
          </p15:clr>
        </p15:guide>
        <p15:guide id="8" orient="horz" pos="581">
          <p15:clr>
            <a:srgbClr val="747775"/>
          </p15:clr>
        </p15:guide>
        <p15:guide id="9" pos="39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AD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>
        <p:guide orient="horz" pos="4178"/>
        <p:guide pos="666"/>
        <p:guide pos="5972"/>
        <p:guide pos="4271"/>
        <p:guide orient="horz" pos="1842"/>
        <p:guide orient="horz" pos="1638"/>
        <p:guide pos="834"/>
        <p:guide orient="horz" pos="581"/>
        <p:guide pos="3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87878648-E721-D92D-684F-36410921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15B37E55-412E-B9B7-72D2-E99461C293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AFBE9717-0CEA-A093-B70C-676BE31FF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43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FEF08478-7B1F-5781-0717-4EB707769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A3B05B2E-E257-B278-F4DA-DD00AAD9B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E2965A22-BBDD-4DE8-7E76-B8FD0C3E81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78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91D5527-96D8-5A42-D1A1-B7C921A5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F2A8DDAC-5163-C7C7-7106-F2B6A3E6E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CB9C5A65-B099-36A6-D549-24FE12EBD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537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C7C0842-0349-AA5F-DB19-1AA0D480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1CB79D79-205B-1ECD-6CA5-1C227BF05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A88EE9E3-754A-209E-BF7D-92DBD5242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86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CB9B5743-A188-7C81-8D7D-631ED566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A216D3B4-E4C4-B4D7-1EDC-3367B134B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28023F90-ACF3-B06A-8E04-5A53E2783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67F95631-B097-DF95-9C14-0DB48AA2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7BD0B19F-A7A8-A973-16AD-C349129C1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DAE921BF-A56F-8635-4407-5DC443650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7078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77A20383-1892-C07B-3D6E-E923F96C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49E69997-1A4B-7819-1EA0-08045DF56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D1CDD952-03AF-98D6-0DA4-37F9D6CDC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283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A245DC9-A1A2-5516-B00D-E9EDC966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56501CFE-0263-E403-BE6A-2A30C4547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A4F3E2A8-7251-B8EB-FF98-61392563B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859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8F75C4C8-BF9A-989B-C344-506F0835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>
            <a:extLst>
              <a:ext uri="{FF2B5EF4-FFF2-40B4-BE49-F238E27FC236}">
                <a16:creationId xmlns:a16="http://schemas.microsoft.com/office/drawing/2014/main" id="{D68695B5-2037-D44C-560F-412373072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5:notes">
            <a:extLst>
              <a:ext uri="{FF2B5EF4-FFF2-40B4-BE49-F238E27FC236}">
                <a16:creationId xmlns:a16="http://schemas.microsoft.com/office/drawing/2014/main" id="{506A6122-07D1-5D45-89CF-1182E4507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88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F6B6C4A1-14DE-07E4-E813-7AFBED9B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B0741A1F-4402-736A-99CE-FB11A762B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B39E5B45-2F01-0E75-F1C6-6457F690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0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02D26E01-F284-2A11-B338-992EC8FAA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548FA200-B01E-27C1-0B51-A60680170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420058B8-79E3-77E9-5E19-5A97FCA266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593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00E35695-CDB7-1B73-CED5-B44EC647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7F8D8053-E5F0-4B9D-73B4-8741C13F2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5EA7D05D-5586-07F2-0331-DFF984E9B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54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2437B43E-0591-BD79-6C2F-1F414E1F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1C439B42-EA0A-C000-8383-6458A9743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06D9E691-4789-1BD4-E6AA-8C9C757914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33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23539FD3-D94B-A74E-01E3-544546A6E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>
            <a:extLst>
              <a:ext uri="{FF2B5EF4-FFF2-40B4-BE49-F238E27FC236}">
                <a16:creationId xmlns:a16="http://schemas.microsoft.com/office/drawing/2014/main" id="{FF6B9DC5-3DEA-7641-0E79-BD3C1A5A5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>
            <a:extLst>
              <a:ext uri="{FF2B5EF4-FFF2-40B4-BE49-F238E27FC236}">
                <a16:creationId xmlns:a16="http://schemas.microsoft.com/office/drawing/2014/main" id="{920A4191-A285-FAA7-F520-F9BFBC681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24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971550" y="1327150"/>
            <a:ext cx="4328429" cy="188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713072" y="653882"/>
            <a:ext cx="3810802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1375977" y="1636046"/>
            <a:ext cx="3330776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body" idx="2"/>
          </p:nvPr>
        </p:nvSpPr>
        <p:spPr>
          <a:xfrm>
            <a:off x="1383998" y="2394836"/>
            <a:ext cx="3330776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body" idx="3"/>
          </p:nvPr>
        </p:nvSpPr>
        <p:spPr>
          <a:xfrm>
            <a:off x="1382393" y="3150597"/>
            <a:ext cx="4084756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4"/>
          </p:nvPr>
        </p:nvSpPr>
        <p:spPr>
          <a:xfrm>
            <a:off x="1380788" y="3909389"/>
            <a:ext cx="2392314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5"/>
          </p:nvPr>
        </p:nvSpPr>
        <p:spPr>
          <a:xfrm>
            <a:off x="1376997" y="4668181"/>
            <a:ext cx="4465538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6"/>
          </p:nvPr>
        </p:nvSpPr>
        <p:spPr>
          <a:xfrm>
            <a:off x="1385018" y="5417347"/>
            <a:ext cx="3206233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11200" y="1825625"/>
            <a:ext cx="2070100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698500" y="592137"/>
            <a:ext cx="6223000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14375" y="501650"/>
            <a:ext cx="5305425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296889" y="2499861"/>
            <a:ext cx="22709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4784294" y="2493493"/>
            <a:ext cx="22709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4785549" y="4722166"/>
            <a:ext cx="22709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4"/>
          </p:nvPr>
        </p:nvSpPr>
        <p:spPr>
          <a:xfrm>
            <a:off x="1289080" y="4729310"/>
            <a:ext cx="22709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685800" y="530225"/>
            <a:ext cx="4038600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380740" y="1788160"/>
            <a:ext cx="1427480" cy="34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3380740" y="3283180"/>
            <a:ext cx="1427480" cy="34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3"/>
          </p:nvPr>
        </p:nvSpPr>
        <p:spPr>
          <a:xfrm>
            <a:off x="3380740" y="4778200"/>
            <a:ext cx="1427480" cy="34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711200" y="823118"/>
            <a:ext cx="6464300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678180" y="4175760"/>
            <a:ext cx="1714500" cy="54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2"/>
          </p:nvPr>
        </p:nvSpPr>
        <p:spPr>
          <a:xfrm>
            <a:off x="2644140" y="4175760"/>
            <a:ext cx="1714500" cy="54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3"/>
          </p:nvPr>
        </p:nvSpPr>
        <p:spPr>
          <a:xfrm>
            <a:off x="4632960" y="4175760"/>
            <a:ext cx="1714500" cy="54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"/>
          </p:nvPr>
        </p:nvSpPr>
        <p:spPr>
          <a:xfrm>
            <a:off x="6606540" y="4175760"/>
            <a:ext cx="1714500" cy="54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2697" y="2933992"/>
            <a:ext cx="4366901" cy="99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02177" y="3830119"/>
            <a:ext cx="386982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 flipH="1">
            <a:off x="-4763" y="6308632"/>
            <a:ext cx="24521" cy="277906"/>
          </a:xfrm>
          <a:custGeom>
            <a:avLst/>
            <a:gdLst/>
            <a:ahLst/>
            <a:cxnLst/>
            <a:rect l="l" t="t" r="r" b="b"/>
            <a:pathLst>
              <a:path w="24521" h="277906" extrusionOk="0">
                <a:moveTo>
                  <a:pt x="24522" y="0"/>
                </a:moveTo>
                <a:cubicBezTo>
                  <a:pt x="24069" y="5605"/>
                  <a:pt x="23263" y="11249"/>
                  <a:pt x="23263" y="16854"/>
                </a:cubicBezTo>
                <a:cubicBezTo>
                  <a:pt x="23213" y="285793"/>
                  <a:pt x="23213" y="-9087"/>
                  <a:pt x="23213" y="259852"/>
                </a:cubicBezTo>
                <a:lnTo>
                  <a:pt x="23213" y="276826"/>
                </a:lnTo>
                <a:cubicBezTo>
                  <a:pt x="14149" y="277266"/>
                  <a:pt x="7100" y="277586"/>
                  <a:pt x="0" y="277906"/>
                </a:cubicBezTo>
                <a:cubicBezTo>
                  <a:pt x="0" y="-2682"/>
                  <a:pt x="0" y="280589"/>
                  <a:pt x="0" y="0"/>
                </a:cubicBezTo>
                <a:cubicBezTo>
                  <a:pt x="8157" y="0"/>
                  <a:pt x="16314" y="0"/>
                  <a:pt x="2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 rot="10800000" flipH="1">
            <a:off x="151482" y="6309834"/>
            <a:ext cx="24521" cy="276745"/>
          </a:xfrm>
          <a:custGeom>
            <a:avLst/>
            <a:gdLst/>
            <a:ahLst/>
            <a:cxnLst/>
            <a:rect l="l" t="t" r="r" b="b"/>
            <a:pathLst>
              <a:path w="24521" h="276745" extrusionOk="0">
                <a:moveTo>
                  <a:pt x="24472" y="40"/>
                </a:moveTo>
                <a:cubicBezTo>
                  <a:pt x="24270" y="5284"/>
                  <a:pt x="23867" y="10569"/>
                  <a:pt x="23867" y="15813"/>
                </a:cubicBezTo>
                <a:cubicBezTo>
                  <a:pt x="23867" y="285312"/>
                  <a:pt x="23867" y="-9047"/>
                  <a:pt x="23867" y="260452"/>
                </a:cubicBezTo>
                <a:cubicBezTo>
                  <a:pt x="23867" y="265656"/>
                  <a:pt x="23867" y="270861"/>
                  <a:pt x="23867" y="276745"/>
                </a:cubicBezTo>
                <a:lnTo>
                  <a:pt x="1057" y="276745"/>
                </a:lnTo>
                <a:cubicBezTo>
                  <a:pt x="1057" y="271741"/>
                  <a:pt x="1057" y="266657"/>
                  <a:pt x="1057" y="261573"/>
                </a:cubicBezTo>
                <a:cubicBezTo>
                  <a:pt x="1057" y="-7926"/>
                  <a:pt x="1057" y="286433"/>
                  <a:pt x="1057" y="16934"/>
                </a:cubicBezTo>
                <a:cubicBezTo>
                  <a:pt x="1057" y="11289"/>
                  <a:pt x="352" y="5645"/>
                  <a:pt x="0" y="0"/>
                </a:cubicBezTo>
                <a:lnTo>
                  <a:pt x="2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 rot="10800000" flipH="1">
            <a:off x="387437" y="6309873"/>
            <a:ext cx="24521" cy="276665"/>
          </a:xfrm>
          <a:custGeom>
            <a:avLst/>
            <a:gdLst/>
            <a:ahLst/>
            <a:cxnLst/>
            <a:rect l="l" t="t" r="r" b="b"/>
            <a:pathLst>
              <a:path w="24521" h="276665" extrusionOk="0">
                <a:moveTo>
                  <a:pt x="24421" y="0"/>
                </a:moveTo>
                <a:cubicBezTo>
                  <a:pt x="24119" y="5244"/>
                  <a:pt x="23565" y="10489"/>
                  <a:pt x="23565" y="15733"/>
                </a:cubicBezTo>
                <a:cubicBezTo>
                  <a:pt x="23565" y="285232"/>
                  <a:pt x="23565" y="-9127"/>
                  <a:pt x="23565" y="260372"/>
                </a:cubicBezTo>
                <a:lnTo>
                  <a:pt x="23565" y="276665"/>
                </a:lnTo>
                <a:lnTo>
                  <a:pt x="705" y="276665"/>
                </a:lnTo>
                <a:lnTo>
                  <a:pt x="705" y="261613"/>
                </a:lnTo>
                <a:cubicBezTo>
                  <a:pt x="705" y="-8287"/>
                  <a:pt x="705" y="285673"/>
                  <a:pt x="705" y="15773"/>
                </a:cubicBezTo>
                <a:cubicBezTo>
                  <a:pt x="705" y="10529"/>
                  <a:pt x="252" y="5284"/>
                  <a:pt x="0" y="0"/>
                </a:cubicBezTo>
                <a:cubicBezTo>
                  <a:pt x="8157" y="0"/>
                  <a:pt x="16314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 rot="10800000" flipH="1">
            <a:off x="623240" y="6309913"/>
            <a:ext cx="24521" cy="276625"/>
          </a:xfrm>
          <a:custGeom>
            <a:avLst/>
            <a:gdLst/>
            <a:ahLst/>
            <a:cxnLst/>
            <a:rect l="l" t="t" r="r" b="b"/>
            <a:pathLst>
              <a:path w="24521" h="276625" extrusionOk="0">
                <a:moveTo>
                  <a:pt x="24472" y="0"/>
                </a:moveTo>
                <a:cubicBezTo>
                  <a:pt x="24018" y="5645"/>
                  <a:pt x="23213" y="11249"/>
                  <a:pt x="23213" y="16894"/>
                </a:cubicBezTo>
                <a:cubicBezTo>
                  <a:pt x="23162" y="285953"/>
                  <a:pt x="23162" y="-8847"/>
                  <a:pt x="23162" y="260212"/>
                </a:cubicBezTo>
                <a:lnTo>
                  <a:pt x="23162" y="276625"/>
                </a:lnTo>
                <a:lnTo>
                  <a:pt x="504" y="276625"/>
                </a:lnTo>
                <a:cubicBezTo>
                  <a:pt x="504" y="271781"/>
                  <a:pt x="504" y="266657"/>
                  <a:pt x="504" y="261533"/>
                </a:cubicBezTo>
                <a:cubicBezTo>
                  <a:pt x="504" y="-8327"/>
                  <a:pt x="504" y="285633"/>
                  <a:pt x="504" y="15773"/>
                </a:cubicBezTo>
                <a:cubicBezTo>
                  <a:pt x="504" y="10529"/>
                  <a:pt x="151" y="5244"/>
                  <a:pt x="0" y="0"/>
                </a:cubicBezTo>
                <a:cubicBezTo>
                  <a:pt x="8157" y="0"/>
                  <a:pt x="16314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 rot="10800000" flipH="1">
            <a:off x="779435" y="6309834"/>
            <a:ext cx="24521" cy="276745"/>
          </a:xfrm>
          <a:custGeom>
            <a:avLst/>
            <a:gdLst/>
            <a:ahLst/>
            <a:cxnLst/>
            <a:rect l="l" t="t" r="r" b="b"/>
            <a:pathLst>
              <a:path w="24521" h="276745" extrusionOk="0">
                <a:moveTo>
                  <a:pt x="24472" y="40"/>
                </a:moveTo>
                <a:cubicBezTo>
                  <a:pt x="24270" y="5284"/>
                  <a:pt x="23867" y="10569"/>
                  <a:pt x="23867" y="15813"/>
                </a:cubicBezTo>
                <a:cubicBezTo>
                  <a:pt x="23867" y="285312"/>
                  <a:pt x="23867" y="-9047"/>
                  <a:pt x="23867" y="260452"/>
                </a:cubicBezTo>
                <a:cubicBezTo>
                  <a:pt x="23867" y="265656"/>
                  <a:pt x="23867" y="270861"/>
                  <a:pt x="23867" y="276745"/>
                </a:cubicBezTo>
                <a:lnTo>
                  <a:pt x="1057" y="276745"/>
                </a:lnTo>
                <a:lnTo>
                  <a:pt x="1057" y="261573"/>
                </a:lnTo>
                <a:cubicBezTo>
                  <a:pt x="1057" y="-7926"/>
                  <a:pt x="1057" y="286433"/>
                  <a:pt x="1057" y="16934"/>
                </a:cubicBezTo>
                <a:cubicBezTo>
                  <a:pt x="1057" y="11289"/>
                  <a:pt x="352" y="5645"/>
                  <a:pt x="0" y="0"/>
                </a:cubicBezTo>
                <a:cubicBezTo>
                  <a:pt x="8157" y="0"/>
                  <a:pt x="16314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 rot="10800000" flipH="1">
            <a:off x="1015390" y="6309873"/>
            <a:ext cx="24521" cy="276665"/>
          </a:xfrm>
          <a:custGeom>
            <a:avLst/>
            <a:gdLst/>
            <a:ahLst/>
            <a:cxnLst/>
            <a:rect l="l" t="t" r="r" b="b"/>
            <a:pathLst>
              <a:path w="24521" h="276665" extrusionOk="0">
                <a:moveTo>
                  <a:pt x="24421" y="0"/>
                </a:moveTo>
                <a:cubicBezTo>
                  <a:pt x="24069" y="5645"/>
                  <a:pt x="23364" y="11289"/>
                  <a:pt x="23364" y="16934"/>
                </a:cubicBezTo>
                <a:cubicBezTo>
                  <a:pt x="23313" y="285993"/>
                  <a:pt x="23364" y="-8767"/>
                  <a:pt x="23364" y="260292"/>
                </a:cubicBezTo>
                <a:lnTo>
                  <a:pt x="23364" y="276665"/>
                </a:lnTo>
                <a:lnTo>
                  <a:pt x="705" y="276665"/>
                </a:lnTo>
                <a:lnTo>
                  <a:pt x="705" y="261573"/>
                </a:lnTo>
                <a:cubicBezTo>
                  <a:pt x="705" y="-8287"/>
                  <a:pt x="705" y="285673"/>
                  <a:pt x="705" y="15813"/>
                </a:cubicBezTo>
                <a:cubicBezTo>
                  <a:pt x="705" y="10569"/>
                  <a:pt x="252" y="5324"/>
                  <a:pt x="0" y="40"/>
                </a:cubicBezTo>
                <a:cubicBezTo>
                  <a:pt x="8157" y="40"/>
                  <a:pt x="16314" y="40"/>
                  <a:pt x="24522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 rot="10800000" flipH="1">
            <a:off x="1407439" y="6309873"/>
            <a:ext cx="24521" cy="276665"/>
          </a:xfrm>
          <a:custGeom>
            <a:avLst/>
            <a:gdLst/>
            <a:ahLst/>
            <a:cxnLst/>
            <a:rect l="l" t="t" r="r" b="b"/>
            <a:pathLst>
              <a:path w="24521" h="276665" extrusionOk="0">
                <a:moveTo>
                  <a:pt x="24421" y="0"/>
                </a:moveTo>
                <a:cubicBezTo>
                  <a:pt x="24170" y="5244"/>
                  <a:pt x="23716" y="10489"/>
                  <a:pt x="23716" y="15773"/>
                </a:cubicBezTo>
                <a:cubicBezTo>
                  <a:pt x="23716" y="285232"/>
                  <a:pt x="23716" y="-9127"/>
                  <a:pt x="23716" y="260332"/>
                </a:cubicBezTo>
                <a:cubicBezTo>
                  <a:pt x="23716" y="265536"/>
                  <a:pt x="23716" y="270741"/>
                  <a:pt x="23716" y="276665"/>
                </a:cubicBezTo>
                <a:lnTo>
                  <a:pt x="1058" y="276665"/>
                </a:lnTo>
                <a:lnTo>
                  <a:pt x="1058" y="261493"/>
                </a:lnTo>
                <a:cubicBezTo>
                  <a:pt x="1058" y="-7966"/>
                  <a:pt x="1058" y="286393"/>
                  <a:pt x="1058" y="16934"/>
                </a:cubicBezTo>
                <a:cubicBezTo>
                  <a:pt x="1058" y="11289"/>
                  <a:pt x="353" y="5645"/>
                  <a:pt x="0" y="0"/>
                </a:cubicBezTo>
                <a:cubicBezTo>
                  <a:pt x="8157" y="0"/>
                  <a:pt x="16315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 rot="10800000" flipH="1">
            <a:off x="1643293" y="6309873"/>
            <a:ext cx="24522" cy="276665"/>
          </a:xfrm>
          <a:custGeom>
            <a:avLst/>
            <a:gdLst/>
            <a:ahLst/>
            <a:cxnLst/>
            <a:rect l="l" t="t" r="r" b="b"/>
            <a:pathLst>
              <a:path w="24522" h="276665" extrusionOk="0">
                <a:moveTo>
                  <a:pt x="24472" y="0"/>
                </a:moveTo>
                <a:cubicBezTo>
                  <a:pt x="24119" y="5645"/>
                  <a:pt x="23414" y="11289"/>
                  <a:pt x="23414" y="16934"/>
                </a:cubicBezTo>
                <a:cubicBezTo>
                  <a:pt x="23364" y="286033"/>
                  <a:pt x="23414" y="-8727"/>
                  <a:pt x="23414" y="260332"/>
                </a:cubicBezTo>
                <a:lnTo>
                  <a:pt x="23414" y="276665"/>
                </a:lnTo>
                <a:lnTo>
                  <a:pt x="604" y="276665"/>
                </a:lnTo>
                <a:lnTo>
                  <a:pt x="604" y="261613"/>
                </a:lnTo>
                <a:cubicBezTo>
                  <a:pt x="604" y="-8287"/>
                  <a:pt x="604" y="285673"/>
                  <a:pt x="604" y="15773"/>
                </a:cubicBezTo>
                <a:cubicBezTo>
                  <a:pt x="604" y="10529"/>
                  <a:pt x="201" y="5244"/>
                  <a:pt x="0" y="0"/>
                </a:cubicBezTo>
                <a:cubicBezTo>
                  <a:pt x="8157" y="0"/>
                  <a:pt x="16315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 rot="10800000" flipH="1">
            <a:off x="1799488" y="6309874"/>
            <a:ext cx="24521" cy="276705"/>
          </a:xfrm>
          <a:custGeom>
            <a:avLst/>
            <a:gdLst/>
            <a:ahLst/>
            <a:cxnLst/>
            <a:rect l="l" t="t" r="r" b="b"/>
            <a:pathLst>
              <a:path w="24521" h="276705" extrusionOk="0">
                <a:moveTo>
                  <a:pt x="24472" y="40"/>
                </a:moveTo>
                <a:cubicBezTo>
                  <a:pt x="24270" y="5284"/>
                  <a:pt x="23968" y="10569"/>
                  <a:pt x="23968" y="15813"/>
                </a:cubicBezTo>
                <a:cubicBezTo>
                  <a:pt x="23968" y="285272"/>
                  <a:pt x="23968" y="-9127"/>
                  <a:pt x="23968" y="260332"/>
                </a:cubicBezTo>
                <a:lnTo>
                  <a:pt x="23968" y="276705"/>
                </a:lnTo>
                <a:lnTo>
                  <a:pt x="1309" y="276705"/>
                </a:lnTo>
                <a:cubicBezTo>
                  <a:pt x="1309" y="271261"/>
                  <a:pt x="1309" y="265736"/>
                  <a:pt x="1309" y="260212"/>
                </a:cubicBezTo>
                <a:cubicBezTo>
                  <a:pt x="1309" y="-8847"/>
                  <a:pt x="1309" y="285953"/>
                  <a:pt x="1259" y="16894"/>
                </a:cubicBezTo>
                <a:cubicBezTo>
                  <a:pt x="1259" y="11249"/>
                  <a:pt x="453" y="5645"/>
                  <a:pt x="0" y="0"/>
                </a:cubicBezTo>
                <a:cubicBezTo>
                  <a:pt x="8157" y="0"/>
                  <a:pt x="16314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 rot="10800000" flipH="1">
            <a:off x="2035442" y="6309833"/>
            <a:ext cx="24521" cy="276705"/>
          </a:xfrm>
          <a:custGeom>
            <a:avLst/>
            <a:gdLst/>
            <a:ahLst/>
            <a:cxnLst/>
            <a:rect l="l" t="t" r="r" b="b"/>
            <a:pathLst>
              <a:path w="24521" h="276705" extrusionOk="0">
                <a:moveTo>
                  <a:pt x="24421" y="0"/>
                </a:moveTo>
                <a:cubicBezTo>
                  <a:pt x="24170" y="5244"/>
                  <a:pt x="23716" y="10489"/>
                  <a:pt x="23716" y="15773"/>
                </a:cubicBezTo>
                <a:cubicBezTo>
                  <a:pt x="23716" y="285272"/>
                  <a:pt x="23716" y="-9087"/>
                  <a:pt x="23716" y="260412"/>
                </a:cubicBezTo>
                <a:cubicBezTo>
                  <a:pt x="23716" y="265616"/>
                  <a:pt x="23716" y="270781"/>
                  <a:pt x="23716" y="276705"/>
                </a:cubicBezTo>
                <a:lnTo>
                  <a:pt x="856" y="276705"/>
                </a:lnTo>
                <a:lnTo>
                  <a:pt x="856" y="261613"/>
                </a:lnTo>
                <a:cubicBezTo>
                  <a:pt x="856" y="-8287"/>
                  <a:pt x="856" y="285673"/>
                  <a:pt x="856" y="15773"/>
                </a:cubicBezTo>
                <a:cubicBezTo>
                  <a:pt x="856" y="10529"/>
                  <a:pt x="302" y="5284"/>
                  <a:pt x="0" y="40"/>
                </a:cubicBezTo>
                <a:cubicBezTo>
                  <a:pt x="8157" y="40"/>
                  <a:pt x="16315" y="40"/>
                  <a:pt x="24522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10800000" flipH="1">
            <a:off x="2271246" y="6309873"/>
            <a:ext cx="24521" cy="276665"/>
          </a:xfrm>
          <a:custGeom>
            <a:avLst/>
            <a:gdLst/>
            <a:ahLst/>
            <a:cxnLst/>
            <a:rect l="l" t="t" r="r" b="b"/>
            <a:pathLst>
              <a:path w="24521" h="276665" extrusionOk="0">
                <a:moveTo>
                  <a:pt x="24472" y="0"/>
                </a:moveTo>
                <a:cubicBezTo>
                  <a:pt x="24119" y="5645"/>
                  <a:pt x="23414" y="11289"/>
                  <a:pt x="23414" y="16934"/>
                </a:cubicBezTo>
                <a:cubicBezTo>
                  <a:pt x="23364" y="286033"/>
                  <a:pt x="23414" y="-8727"/>
                  <a:pt x="23414" y="260332"/>
                </a:cubicBezTo>
                <a:lnTo>
                  <a:pt x="23414" y="276665"/>
                </a:lnTo>
                <a:lnTo>
                  <a:pt x="604" y="276665"/>
                </a:lnTo>
                <a:lnTo>
                  <a:pt x="604" y="261613"/>
                </a:lnTo>
                <a:cubicBezTo>
                  <a:pt x="604" y="-8287"/>
                  <a:pt x="604" y="285673"/>
                  <a:pt x="604" y="15773"/>
                </a:cubicBezTo>
                <a:cubicBezTo>
                  <a:pt x="604" y="10529"/>
                  <a:pt x="201" y="5244"/>
                  <a:pt x="0" y="0"/>
                </a:cubicBezTo>
                <a:cubicBezTo>
                  <a:pt x="8157" y="0"/>
                  <a:pt x="16314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10800000" flipH="1">
            <a:off x="2427391" y="6309874"/>
            <a:ext cx="24522" cy="276705"/>
          </a:xfrm>
          <a:custGeom>
            <a:avLst/>
            <a:gdLst/>
            <a:ahLst/>
            <a:cxnLst/>
            <a:rect l="l" t="t" r="r" b="b"/>
            <a:pathLst>
              <a:path w="24522" h="276705" extrusionOk="0">
                <a:moveTo>
                  <a:pt x="24522" y="40"/>
                </a:moveTo>
                <a:cubicBezTo>
                  <a:pt x="24321" y="5284"/>
                  <a:pt x="23918" y="10569"/>
                  <a:pt x="23918" y="15813"/>
                </a:cubicBezTo>
                <a:cubicBezTo>
                  <a:pt x="23918" y="285272"/>
                  <a:pt x="23918" y="-9127"/>
                  <a:pt x="23918" y="260332"/>
                </a:cubicBezTo>
                <a:cubicBezTo>
                  <a:pt x="23918" y="265536"/>
                  <a:pt x="23918" y="270741"/>
                  <a:pt x="23918" y="276705"/>
                </a:cubicBezTo>
                <a:lnTo>
                  <a:pt x="1309" y="276705"/>
                </a:lnTo>
                <a:cubicBezTo>
                  <a:pt x="1309" y="271261"/>
                  <a:pt x="1309" y="265736"/>
                  <a:pt x="1309" y="260212"/>
                </a:cubicBezTo>
                <a:cubicBezTo>
                  <a:pt x="1309" y="-8847"/>
                  <a:pt x="1309" y="285953"/>
                  <a:pt x="1259" y="16894"/>
                </a:cubicBezTo>
                <a:cubicBezTo>
                  <a:pt x="1259" y="11249"/>
                  <a:pt x="453" y="5645"/>
                  <a:pt x="0" y="0"/>
                </a:cubicBezTo>
                <a:cubicBezTo>
                  <a:pt x="8157" y="0"/>
                  <a:pt x="16315" y="0"/>
                  <a:pt x="2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 rot="10800000" flipH="1">
            <a:off x="74895" y="6309873"/>
            <a:ext cx="21450" cy="276665"/>
          </a:xfrm>
          <a:custGeom>
            <a:avLst/>
            <a:gdLst/>
            <a:ahLst/>
            <a:cxnLst/>
            <a:rect l="l" t="t" r="r" b="b"/>
            <a:pathLst>
              <a:path w="21450" h="276665" extrusionOk="0">
                <a:moveTo>
                  <a:pt x="21450" y="0"/>
                </a:moveTo>
                <a:cubicBezTo>
                  <a:pt x="21450" y="279908"/>
                  <a:pt x="21450" y="-4043"/>
                  <a:pt x="21450" y="276665"/>
                </a:cubicBezTo>
                <a:lnTo>
                  <a:pt x="0" y="276665"/>
                </a:lnTo>
                <a:cubicBezTo>
                  <a:pt x="0" y="-3403"/>
                  <a:pt x="0" y="280228"/>
                  <a:pt x="0" y="0"/>
                </a:cubicBezTo>
                <a:lnTo>
                  <a:pt x="21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 rot="10800000" flipH="1">
            <a:off x="231090" y="6309833"/>
            <a:ext cx="22306" cy="276705"/>
          </a:xfrm>
          <a:custGeom>
            <a:avLst/>
            <a:gdLst/>
            <a:ahLst/>
            <a:cxnLst/>
            <a:rect l="l" t="t" r="r" b="b"/>
            <a:pathLst>
              <a:path w="22306" h="276705" extrusionOk="0">
                <a:moveTo>
                  <a:pt x="21450" y="0"/>
                </a:moveTo>
                <a:cubicBezTo>
                  <a:pt x="21753" y="5244"/>
                  <a:pt x="22306" y="10489"/>
                  <a:pt x="22306" y="15773"/>
                </a:cubicBezTo>
                <a:cubicBezTo>
                  <a:pt x="22306" y="284872"/>
                  <a:pt x="22306" y="-9888"/>
                  <a:pt x="22306" y="259211"/>
                </a:cubicBezTo>
                <a:lnTo>
                  <a:pt x="22306" y="276705"/>
                </a:lnTo>
                <a:lnTo>
                  <a:pt x="403" y="276705"/>
                </a:lnTo>
                <a:cubicBezTo>
                  <a:pt x="403" y="271901"/>
                  <a:pt x="403" y="266777"/>
                  <a:pt x="403" y="261693"/>
                </a:cubicBezTo>
                <a:cubicBezTo>
                  <a:pt x="403" y="-7806"/>
                  <a:pt x="403" y="286553"/>
                  <a:pt x="403" y="17054"/>
                </a:cubicBezTo>
                <a:cubicBezTo>
                  <a:pt x="403" y="11369"/>
                  <a:pt x="151" y="5725"/>
                  <a:pt x="0" y="40"/>
                </a:cubicBezTo>
                <a:lnTo>
                  <a:pt x="21450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 rot="10800000" flipH="1">
            <a:off x="310245" y="6309873"/>
            <a:ext cx="22004" cy="276665"/>
          </a:xfrm>
          <a:custGeom>
            <a:avLst/>
            <a:gdLst/>
            <a:ahLst/>
            <a:cxnLst/>
            <a:rect l="l" t="t" r="r" b="b"/>
            <a:pathLst>
              <a:path w="22004" h="276665" extrusionOk="0">
                <a:moveTo>
                  <a:pt x="21954" y="0"/>
                </a:moveTo>
                <a:cubicBezTo>
                  <a:pt x="21853" y="17014"/>
                  <a:pt x="21652" y="34028"/>
                  <a:pt x="21652" y="51042"/>
                </a:cubicBezTo>
                <a:cubicBezTo>
                  <a:pt x="21652" y="308772"/>
                  <a:pt x="21652" y="2642"/>
                  <a:pt x="21652" y="260372"/>
                </a:cubicBezTo>
                <a:cubicBezTo>
                  <a:pt x="21652" y="265576"/>
                  <a:pt x="21652" y="270741"/>
                  <a:pt x="21652" y="276665"/>
                </a:cubicBezTo>
                <a:lnTo>
                  <a:pt x="957" y="276665"/>
                </a:lnTo>
                <a:cubicBezTo>
                  <a:pt x="655" y="272582"/>
                  <a:pt x="0" y="268299"/>
                  <a:pt x="0" y="263975"/>
                </a:cubicBezTo>
                <a:cubicBezTo>
                  <a:pt x="0" y="-8727"/>
                  <a:pt x="0" y="282390"/>
                  <a:pt x="0" y="9688"/>
                </a:cubicBezTo>
                <a:cubicBezTo>
                  <a:pt x="0" y="6445"/>
                  <a:pt x="352" y="3203"/>
                  <a:pt x="554" y="0"/>
                </a:cubicBezTo>
                <a:lnTo>
                  <a:pt x="220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 rot="10800000" flipH="1">
            <a:off x="466944" y="6309914"/>
            <a:ext cx="21752" cy="276665"/>
          </a:xfrm>
          <a:custGeom>
            <a:avLst/>
            <a:gdLst/>
            <a:ahLst/>
            <a:cxnLst/>
            <a:rect l="l" t="t" r="r" b="b"/>
            <a:pathLst>
              <a:path w="21752" h="276665" extrusionOk="0">
                <a:moveTo>
                  <a:pt x="21450" y="40"/>
                </a:moveTo>
                <a:cubicBezTo>
                  <a:pt x="21551" y="11770"/>
                  <a:pt x="21753" y="23539"/>
                  <a:pt x="21753" y="35269"/>
                </a:cubicBezTo>
                <a:cubicBezTo>
                  <a:pt x="21753" y="297843"/>
                  <a:pt x="21753" y="-3443"/>
                  <a:pt x="21753" y="259131"/>
                </a:cubicBezTo>
                <a:lnTo>
                  <a:pt x="21753" y="276665"/>
                </a:lnTo>
                <a:lnTo>
                  <a:pt x="0" y="276665"/>
                </a:lnTo>
                <a:cubicBezTo>
                  <a:pt x="0" y="-3363"/>
                  <a:pt x="0" y="280228"/>
                  <a:pt x="0" y="0"/>
                </a:cubicBezTo>
                <a:lnTo>
                  <a:pt x="21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 rot="10800000" flipH="1">
            <a:off x="545356" y="6309793"/>
            <a:ext cx="22746" cy="276745"/>
          </a:xfrm>
          <a:custGeom>
            <a:avLst/>
            <a:gdLst/>
            <a:ahLst/>
            <a:cxnLst/>
            <a:rect l="l" t="t" r="r" b="b"/>
            <a:pathLst>
              <a:path w="22746" h="276745" extrusionOk="0">
                <a:moveTo>
                  <a:pt x="22697" y="0"/>
                </a:moveTo>
                <a:cubicBezTo>
                  <a:pt x="22546" y="5244"/>
                  <a:pt x="22243" y="10529"/>
                  <a:pt x="22243" y="15773"/>
                </a:cubicBezTo>
                <a:cubicBezTo>
                  <a:pt x="22243" y="285312"/>
                  <a:pt x="22243" y="-9007"/>
                  <a:pt x="22243" y="260532"/>
                </a:cubicBezTo>
                <a:lnTo>
                  <a:pt x="22243" y="276745"/>
                </a:lnTo>
                <a:lnTo>
                  <a:pt x="1297" y="276745"/>
                </a:lnTo>
                <a:cubicBezTo>
                  <a:pt x="843" y="272182"/>
                  <a:pt x="38" y="267538"/>
                  <a:pt x="38" y="262894"/>
                </a:cubicBezTo>
                <a:cubicBezTo>
                  <a:pt x="-13" y="-8647"/>
                  <a:pt x="-13" y="283631"/>
                  <a:pt x="38" y="12050"/>
                </a:cubicBezTo>
                <a:cubicBezTo>
                  <a:pt x="38" y="8047"/>
                  <a:pt x="843" y="4003"/>
                  <a:pt x="1297" y="0"/>
                </a:cubicBezTo>
                <a:cubicBezTo>
                  <a:pt x="8447" y="0"/>
                  <a:pt x="15597" y="0"/>
                  <a:pt x="22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 rot="10800000" flipH="1">
            <a:off x="702848" y="6309873"/>
            <a:ext cx="21450" cy="276665"/>
          </a:xfrm>
          <a:custGeom>
            <a:avLst/>
            <a:gdLst/>
            <a:ahLst/>
            <a:cxnLst/>
            <a:rect l="l" t="t" r="r" b="b"/>
            <a:pathLst>
              <a:path w="21450" h="276665" extrusionOk="0">
                <a:moveTo>
                  <a:pt x="21450" y="0"/>
                </a:moveTo>
                <a:cubicBezTo>
                  <a:pt x="21450" y="279908"/>
                  <a:pt x="21450" y="-4043"/>
                  <a:pt x="21450" y="276665"/>
                </a:cubicBezTo>
                <a:lnTo>
                  <a:pt x="0" y="276665"/>
                </a:lnTo>
                <a:cubicBezTo>
                  <a:pt x="0" y="-3403"/>
                  <a:pt x="0" y="280228"/>
                  <a:pt x="0" y="0"/>
                </a:cubicBezTo>
                <a:lnTo>
                  <a:pt x="21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 rot="10800000" flipH="1">
            <a:off x="859043" y="6309833"/>
            <a:ext cx="22306" cy="276705"/>
          </a:xfrm>
          <a:custGeom>
            <a:avLst/>
            <a:gdLst/>
            <a:ahLst/>
            <a:cxnLst/>
            <a:rect l="l" t="t" r="r" b="b"/>
            <a:pathLst>
              <a:path w="22306" h="276705" extrusionOk="0">
                <a:moveTo>
                  <a:pt x="21450" y="0"/>
                </a:moveTo>
                <a:cubicBezTo>
                  <a:pt x="21752" y="5244"/>
                  <a:pt x="22306" y="10489"/>
                  <a:pt x="22306" y="15773"/>
                </a:cubicBezTo>
                <a:cubicBezTo>
                  <a:pt x="22306" y="284872"/>
                  <a:pt x="22306" y="-9888"/>
                  <a:pt x="22306" y="259211"/>
                </a:cubicBezTo>
                <a:lnTo>
                  <a:pt x="22306" y="276705"/>
                </a:lnTo>
                <a:lnTo>
                  <a:pt x="403" y="276705"/>
                </a:lnTo>
                <a:lnTo>
                  <a:pt x="403" y="261693"/>
                </a:lnTo>
                <a:cubicBezTo>
                  <a:pt x="403" y="-7806"/>
                  <a:pt x="403" y="286553"/>
                  <a:pt x="403" y="17054"/>
                </a:cubicBezTo>
                <a:cubicBezTo>
                  <a:pt x="403" y="11369"/>
                  <a:pt x="151" y="5725"/>
                  <a:pt x="0" y="40"/>
                </a:cubicBezTo>
                <a:lnTo>
                  <a:pt x="21450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 rot="10800000" flipH="1">
            <a:off x="938199" y="6309833"/>
            <a:ext cx="22004" cy="276705"/>
          </a:xfrm>
          <a:custGeom>
            <a:avLst/>
            <a:gdLst/>
            <a:ahLst/>
            <a:cxnLst/>
            <a:rect l="l" t="t" r="r" b="b"/>
            <a:pathLst>
              <a:path w="22004" h="276705" extrusionOk="0">
                <a:moveTo>
                  <a:pt x="21954" y="0"/>
                </a:moveTo>
                <a:cubicBezTo>
                  <a:pt x="21803" y="5685"/>
                  <a:pt x="21551" y="11329"/>
                  <a:pt x="21551" y="17014"/>
                </a:cubicBezTo>
                <a:cubicBezTo>
                  <a:pt x="21551" y="286073"/>
                  <a:pt x="21551" y="-8687"/>
                  <a:pt x="21551" y="260372"/>
                </a:cubicBezTo>
                <a:lnTo>
                  <a:pt x="21551" y="276705"/>
                </a:lnTo>
                <a:lnTo>
                  <a:pt x="957" y="276705"/>
                </a:lnTo>
                <a:cubicBezTo>
                  <a:pt x="655" y="272582"/>
                  <a:pt x="0" y="268299"/>
                  <a:pt x="0" y="264015"/>
                </a:cubicBezTo>
                <a:cubicBezTo>
                  <a:pt x="0" y="-8687"/>
                  <a:pt x="0" y="282430"/>
                  <a:pt x="0" y="9728"/>
                </a:cubicBezTo>
                <a:cubicBezTo>
                  <a:pt x="0" y="6485"/>
                  <a:pt x="352" y="3243"/>
                  <a:pt x="554" y="40"/>
                </a:cubicBezTo>
                <a:cubicBezTo>
                  <a:pt x="7704" y="40"/>
                  <a:pt x="14854" y="40"/>
                  <a:pt x="22004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 rot="10800000" flipH="1">
            <a:off x="1094897" y="6309673"/>
            <a:ext cx="21450" cy="276865"/>
          </a:xfrm>
          <a:custGeom>
            <a:avLst/>
            <a:gdLst/>
            <a:ahLst/>
            <a:cxnLst/>
            <a:rect l="l" t="t" r="r" b="b"/>
            <a:pathLst>
              <a:path w="21450" h="276865" extrusionOk="0">
                <a:moveTo>
                  <a:pt x="21450" y="0"/>
                </a:moveTo>
                <a:cubicBezTo>
                  <a:pt x="21450" y="280068"/>
                  <a:pt x="21450" y="-3723"/>
                  <a:pt x="21450" y="276866"/>
                </a:cubicBezTo>
                <a:lnTo>
                  <a:pt x="201" y="276866"/>
                </a:lnTo>
                <a:lnTo>
                  <a:pt x="201" y="259652"/>
                </a:lnTo>
                <a:cubicBezTo>
                  <a:pt x="201" y="-9167"/>
                  <a:pt x="201" y="285833"/>
                  <a:pt x="201" y="17014"/>
                </a:cubicBezTo>
                <a:cubicBezTo>
                  <a:pt x="201" y="11329"/>
                  <a:pt x="101" y="5645"/>
                  <a:pt x="0" y="0"/>
                </a:cubicBezTo>
                <a:cubicBezTo>
                  <a:pt x="7150" y="0"/>
                  <a:pt x="14300" y="0"/>
                  <a:pt x="21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 rot="10800000" flipH="1">
            <a:off x="1173310" y="6309793"/>
            <a:ext cx="22746" cy="276745"/>
          </a:xfrm>
          <a:custGeom>
            <a:avLst/>
            <a:gdLst/>
            <a:ahLst/>
            <a:cxnLst/>
            <a:rect l="l" t="t" r="r" b="b"/>
            <a:pathLst>
              <a:path w="22746" h="276745" extrusionOk="0">
                <a:moveTo>
                  <a:pt x="22697" y="0"/>
                </a:moveTo>
                <a:cubicBezTo>
                  <a:pt x="22495" y="5244"/>
                  <a:pt x="22193" y="10529"/>
                  <a:pt x="22193" y="15773"/>
                </a:cubicBezTo>
                <a:cubicBezTo>
                  <a:pt x="22193" y="285312"/>
                  <a:pt x="22193" y="-9007"/>
                  <a:pt x="22193" y="260532"/>
                </a:cubicBezTo>
                <a:lnTo>
                  <a:pt x="22193" y="276745"/>
                </a:lnTo>
                <a:lnTo>
                  <a:pt x="1297" y="276745"/>
                </a:lnTo>
                <a:cubicBezTo>
                  <a:pt x="843" y="272182"/>
                  <a:pt x="38" y="267538"/>
                  <a:pt x="38" y="262894"/>
                </a:cubicBezTo>
                <a:cubicBezTo>
                  <a:pt x="-13" y="-8647"/>
                  <a:pt x="-13" y="283631"/>
                  <a:pt x="38" y="12090"/>
                </a:cubicBezTo>
                <a:cubicBezTo>
                  <a:pt x="38" y="8087"/>
                  <a:pt x="843" y="4043"/>
                  <a:pt x="1297" y="40"/>
                </a:cubicBezTo>
                <a:cubicBezTo>
                  <a:pt x="8447" y="40"/>
                  <a:pt x="15597" y="40"/>
                  <a:pt x="22747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 rot="10800000" flipH="1">
            <a:off x="1330801" y="6309714"/>
            <a:ext cx="21450" cy="276865"/>
          </a:xfrm>
          <a:custGeom>
            <a:avLst/>
            <a:gdLst/>
            <a:ahLst/>
            <a:cxnLst/>
            <a:rect l="l" t="t" r="r" b="b"/>
            <a:pathLst>
              <a:path w="21450" h="276865" extrusionOk="0">
                <a:moveTo>
                  <a:pt x="21450" y="40"/>
                </a:moveTo>
                <a:cubicBezTo>
                  <a:pt x="21400" y="225904"/>
                  <a:pt x="21249" y="13371"/>
                  <a:pt x="21249" y="113733"/>
                </a:cubicBezTo>
                <a:cubicBezTo>
                  <a:pt x="21249" y="163613"/>
                  <a:pt x="21249" y="213494"/>
                  <a:pt x="21249" y="263335"/>
                </a:cubicBezTo>
                <a:lnTo>
                  <a:pt x="21249" y="276866"/>
                </a:lnTo>
                <a:lnTo>
                  <a:pt x="0" y="276866"/>
                </a:lnTo>
                <a:cubicBezTo>
                  <a:pt x="0" y="-3723"/>
                  <a:pt x="0" y="280068"/>
                  <a:pt x="0" y="0"/>
                </a:cubicBezTo>
                <a:lnTo>
                  <a:pt x="21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 rot="10800000" flipH="1">
            <a:off x="1486997" y="6309873"/>
            <a:ext cx="22004" cy="276665"/>
          </a:xfrm>
          <a:custGeom>
            <a:avLst/>
            <a:gdLst/>
            <a:ahLst/>
            <a:cxnLst/>
            <a:rect l="l" t="t" r="r" b="b"/>
            <a:pathLst>
              <a:path w="22004" h="276665" extrusionOk="0">
                <a:moveTo>
                  <a:pt x="21450" y="0"/>
                </a:moveTo>
                <a:cubicBezTo>
                  <a:pt x="21652" y="5244"/>
                  <a:pt x="22004" y="10529"/>
                  <a:pt x="22004" y="15773"/>
                </a:cubicBezTo>
                <a:cubicBezTo>
                  <a:pt x="22004" y="284832"/>
                  <a:pt x="22004" y="-9928"/>
                  <a:pt x="22004" y="259131"/>
                </a:cubicBezTo>
                <a:cubicBezTo>
                  <a:pt x="22004" y="264736"/>
                  <a:pt x="22004" y="270300"/>
                  <a:pt x="22004" y="276665"/>
                </a:cubicBezTo>
                <a:lnTo>
                  <a:pt x="403" y="276665"/>
                </a:lnTo>
                <a:lnTo>
                  <a:pt x="403" y="261573"/>
                </a:lnTo>
                <a:cubicBezTo>
                  <a:pt x="403" y="-7886"/>
                  <a:pt x="403" y="286473"/>
                  <a:pt x="403" y="17014"/>
                </a:cubicBezTo>
                <a:cubicBezTo>
                  <a:pt x="403" y="11329"/>
                  <a:pt x="151" y="5685"/>
                  <a:pt x="0" y="0"/>
                </a:cubicBezTo>
                <a:cubicBezTo>
                  <a:pt x="7150" y="0"/>
                  <a:pt x="14300" y="0"/>
                  <a:pt x="21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 rot="10800000" flipH="1">
            <a:off x="1565827" y="6309833"/>
            <a:ext cx="22328" cy="276705"/>
          </a:xfrm>
          <a:custGeom>
            <a:avLst/>
            <a:gdLst/>
            <a:ahLst/>
            <a:cxnLst/>
            <a:rect l="l" t="t" r="r" b="b"/>
            <a:pathLst>
              <a:path w="22328" h="276705" extrusionOk="0">
                <a:moveTo>
                  <a:pt x="22278" y="0"/>
                </a:moveTo>
                <a:cubicBezTo>
                  <a:pt x="22127" y="5685"/>
                  <a:pt x="21876" y="11329"/>
                  <a:pt x="21876" y="17014"/>
                </a:cubicBezTo>
                <a:cubicBezTo>
                  <a:pt x="21876" y="286113"/>
                  <a:pt x="21876" y="-8647"/>
                  <a:pt x="21876" y="260452"/>
                </a:cubicBezTo>
                <a:lnTo>
                  <a:pt x="21876" y="276705"/>
                </a:lnTo>
                <a:lnTo>
                  <a:pt x="1080" y="276705"/>
                </a:lnTo>
                <a:cubicBezTo>
                  <a:pt x="727" y="272582"/>
                  <a:pt x="22" y="268339"/>
                  <a:pt x="22" y="264055"/>
                </a:cubicBezTo>
                <a:cubicBezTo>
                  <a:pt x="-28" y="-8287"/>
                  <a:pt x="22" y="283231"/>
                  <a:pt x="22" y="10889"/>
                </a:cubicBezTo>
                <a:cubicBezTo>
                  <a:pt x="22" y="7246"/>
                  <a:pt x="576" y="3643"/>
                  <a:pt x="878" y="0"/>
                </a:cubicBezTo>
                <a:cubicBezTo>
                  <a:pt x="8029" y="0"/>
                  <a:pt x="15179" y="0"/>
                  <a:pt x="223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 rot="10800000" flipH="1">
            <a:off x="1722901" y="6309873"/>
            <a:ext cx="21450" cy="276665"/>
          </a:xfrm>
          <a:custGeom>
            <a:avLst/>
            <a:gdLst/>
            <a:ahLst/>
            <a:cxnLst/>
            <a:rect l="l" t="t" r="r" b="b"/>
            <a:pathLst>
              <a:path w="21450" h="276665" extrusionOk="0">
                <a:moveTo>
                  <a:pt x="21450" y="0"/>
                </a:moveTo>
                <a:cubicBezTo>
                  <a:pt x="21450" y="279908"/>
                  <a:pt x="21450" y="-4043"/>
                  <a:pt x="21450" y="276665"/>
                </a:cubicBezTo>
                <a:lnTo>
                  <a:pt x="0" y="276665"/>
                </a:lnTo>
                <a:cubicBezTo>
                  <a:pt x="0" y="-3403"/>
                  <a:pt x="0" y="280228"/>
                  <a:pt x="0" y="0"/>
                </a:cubicBezTo>
                <a:lnTo>
                  <a:pt x="21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 rot="10800000" flipH="1">
            <a:off x="1879146" y="6309873"/>
            <a:ext cx="22709" cy="276665"/>
          </a:xfrm>
          <a:custGeom>
            <a:avLst/>
            <a:gdLst/>
            <a:ahLst/>
            <a:cxnLst/>
            <a:rect l="l" t="t" r="r" b="b"/>
            <a:pathLst>
              <a:path w="22709" h="276665" extrusionOk="0">
                <a:moveTo>
                  <a:pt x="21400" y="0"/>
                </a:moveTo>
                <a:cubicBezTo>
                  <a:pt x="21853" y="4844"/>
                  <a:pt x="22659" y="9648"/>
                  <a:pt x="22659" y="14492"/>
                </a:cubicBezTo>
                <a:cubicBezTo>
                  <a:pt x="22709" y="284432"/>
                  <a:pt x="22709" y="-9488"/>
                  <a:pt x="22709" y="260452"/>
                </a:cubicBezTo>
                <a:lnTo>
                  <a:pt x="22709" y="276665"/>
                </a:lnTo>
                <a:lnTo>
                  <a:pt x="453" y="276665"/>
                </a:lnTo>
                <a:lnTo>
                  <a:pt x="453" y="261773"/>
                </a:lnTo>
                <a:cubicBezTo>
                  <a:pt x="453" y="-7766"/>
                  <a:pt x="453" y="286553"/>
                  <a:pt x="453" y="17014"/>
                </a:cubicBezTo>
                <a:cubicBezTo>
                  <a:pt x="453" y="11329"/>
                  <a:pt x="151" y="5685"/>
                  <a:pt x="0" y="0"/>
                </a:cubicBezTo>
                <a:cubicBezTo>
                  <a:pt x="7150" y="0"/>
                  <a:pt x="14300" y="0"/>
                  <a:pt x="21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 rot="10800000" flipH="1">
            <a:off x="1958503" y="6309873"/>
            <a:ext cx="21702" cy="276665"/>
          </a:xfrm>
          <a:custGeom>
            <a:avLst/>
            <a:gdLst/>
            <a:ahLst/>
            <a:cxnLst/>
            <a:rect l="l" t="t" r="r" b="b"/>
            <a:pathLst>
              <a:path w="21702" h="276665" extrusionOk="0">
                <a:moveTo>
                  <a:pt x="21702" y="0"/>
                </a:moveTo>
                <a:cubicBezTo>
                  <a:pt x="21652" y="225704"/>
                  <a:pt x="21551" y="-112452"/>
                  <a:pt x="21501" y="113252"/>
                </a:cubicBezTo>
                <a:cubicBezTo>
                  <a:pt x="21501" y="163093"/>
                  <a:pt x="21501" y="212933"/>
                  <a:pt x="21501" y="262774"/>
                </a:cubicBezTo>
                <a:cubicBezTo>
                  <a:pt x="21501" y="267138"/>
                  <a:pt x="21501" y="271541"/>
                  <a:pt x="21501" y="276665"/>
                </a:cubicBezTo>
                <a:lnTo>
                  <a:pt x="1158" y="276665"/>
                </a:lnTo>
                <a:cubicBezTo>
                  <a:pt x="755" y="273383"/>
                  <a:pt x="0" y="269900"/>
                  <a:pt x="0" y="266417"/>
                </a:cubicBezTo>
                <a:cubicBezTo>
                  <a:pt x="0" y="-9127"/>
                  <a:pt x="0" y="279187"/>
                  <a:pt x="0" y="3643"/>
                </a:cubicBezTo>
                <a:cubicBezTo>
                  <a:pt x="0" y="2442"/>
                  <a:pt x="151" y="1201"/>
                  <a:pt x="252" y="0"/>
                </a:cubicBezTo>
                <a:cubicBezTo>
                  <a:pt x="7402" y="0"/>
                  <a:pt x="14552" y="0"/>
                  <a:pt x="21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 rot="10800000" flipH="1">
            <a:off x="2114950" y="6309914"/>
            <a:ext cx="22004" cy="276665"/>
          </a:xfrm>
          <a:custGeom>
            <a:avLst/>
            <a:gdLst/>
            <a:ahLst/>
            <a:cxnLst/>
            <a:rect l="l" t="t" r="r" b="b"/>
            <a:pathLst>
              <a:path w="22004" h="276665" extrusionOk="0">
                <a:moveTo>
                  <a:pt x="21450" y="40"/>
                </a:moveTo>
                <a:cubicBezTo>
                  <a:pt x="21652" y="5284"/>
                  <a:pt x="22004" y="10569"/>
                  <a:pt x="22004" y="15813"/>
                </a:cubicBezTo>
                <a:cubicBezTo>
                  <a:pt x="22004" y="284872"/>
                  <a:pt x="22004" y="-9888"/>
                  <a:pt x="22004" y="259171"/>
                </a:cubicBezTo>
                <a:cubicBezTo>
                  <a:pt x="22004" y="264776"/>
                  <a:pt x="22004" y="270340"/>
                  <a:pt x="22004" y="276665"/>
                </a:cubicBezTo>
                <a:lnTo>
                  <a:pt x="302" y="276665"/>
                </a:lnTo>
                <a:lnTo>
                  <a:pt x="302" y="260372"/>
                </a:lnTo>
                <a:cubicBezTo>
                  <a:pt x="302" y="-8687"/>
                  <a:pt x="302" y="286073"/>
                  <a:pt x="302" y="17014"/>
                </a:cubicBezTo>
                <a:cubicBezTo>
                  <a:pt x="302" y="11329"/>
                  <a:pt x="101" y="5685"/>
                  <a:pt x="0" y="0"/>
                </a:cubicBezTo>
                <a:cubicBezTo>
                  <a:pt x="7150" y="0"/>
                  <a:pt x="14300" y="0"/>
                  <a:pt x="21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 rot="10800000" flipH="1">
            <a:off x="2193765" y="6309833"/>
            <a:ext cx="22344" cy="276705"/>
          </a:xfrm>
          <a:custGeom>
            <a:avLst/>
            <a:gdLst/>
            <a:ahLst/>
            <a:cxnLst/>
            <a:rect l="l" t="t" r="r" b="b"/>
            <a:pathLst>
              <a:path w="22344" h="276705" extrusionOk="0">
                <a:moveTo>
                  <a:pt x="22294" y="0"/>
                </a:moveTo>
                <a:cubicBezTo>
                  <a:pt x="22143" y="5685"/>
                  <a:pt x="21891" y="11329"/>
                  <a:pt x="21891" y="17014"/>
                </a:cubicBezTo>
                <a:cubicBezTo>
                  <a:pt x="21891" y="286113"/>
                  <a:pt x="21891" y="-8647"/>
                  <a:pt x="21891" y="260452"/>
                </a:cubicBezTo>
                <a:lnTo>
                  <a:pt x="21891" y="276705"/>
                </a:lnTo>
                <a:lnTo>
                  <a:pt x="1095" y="276705"/>
                </a:lnTo>
                <a:cubicBezTo>
                  <a:pt x="743" y="272582"/>
                  <a:pt x="38" y="268339"/>
                  <a:pt x="38" y="264055"/>
                </a:cubicBezTo>
                <a:cubicBezTo>
                  <a:pt x="-13" y="-8287"/>
                  <a:pt x="-13" y="283231"/>
                  <a:pt x="38" y="10889"/>
                </a:cubicBezTo>
                <a:cubicBezTo>
                  <a:pt x="38" y="7246"/>
                  <a:pt x="592" y="3643"/>
                  <a:pt x="894" y="0"/>
                </a:cubicBezTo>
                <a:cubicBezTo>
                  <a:pt x="8044" y="0"/>
                  <a:pt x="15194" y="0"/>
                  <a:pt x="223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 rot="10800000" flipH="1">
            <a:off x="2350854" y="6309873"/>
            <a:ext cx="21450" cy="276665"/>
          </a:xfrm>
          <a:custGeom>
            <a:avLst/>
            <a:gdLst/>
            <a:ahLst/>
            <a:cxnLst/>
            <a:rect l="l" t="t" r="r" b="b"/>
            <a:pathLst>
              <a:path w="21450" h="276665" extrusionOk="0">
                <a:moveTo>
                  <a:pt x="21450" y="0"/>
                </a:moveTo>
                <a:cubicBezTo>
                  <a:pt x="21450" y="279908"/>
                  <a:pt x="21450" y="-4043"/>
                  <a:pt x="21450" y="276665"/>
                </a:cubicBezTo>
                <a:lnTo>
                  <a:pt x="0" y="276665"/>
                </a:lnTo>
                <a:cubicBezTo>
                  <a:pt x="0" y="-3403"/>
                  <a:pt x="0" y="280228"/>
                  <a:pt x="0" y="0"/>
                </a:cubicBezTo>
                <a:lnTo>
                  <a:pt x="21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 rot="10800000" flipH="1">
            <a:off x="1251193" y="6309873"/>
            <a:ext cx="22709" cy="276665"/>
          </a:xfrm>
          <a:custGeom>
            <a:avLst/>
            <a:gdLst/>
            <a:ahLst/>
            <a:cxnLst/>
            <a:rect l="l" t="t" r="r" b="b"/>
            <a:pathLst>
              <a:path w="22709" h="276665" extrusionOk="0">
                <a:moveTo>
                  <a:pt x="21400" y="0"/>
                </a:moveTo>
                <a:cubicBezTo>
                  <a:pt x="21853" y="4844"/>
                  <a:pt x="22659" y="9648"/>
                  <a:pt x="22659" y="14492"/>
                </a:cubicBezTo>
                <a:cubicBezTo>
                  <a:pt x="22709" y="284432"/>
                  <a:pt x="22709" y="-9488"/>
                  <a:pt x="22709" y="260452"/>
                </a:cubicBezTo>
                <a:cubicBezTo>
                  <a:pt x="22709" y="265616"/>
                  <a:pt x="22709" y="270781"/>
                  <a:pt x="22709" y="276665"/>
                </a:cubicBezTo>
                <a:lnTo>
                  <a:pt x="504" y="276665"/>
                </a:lnTo>
                <a:cubicBezTo>
                  <a:pt x="504" y="271901"/>
                  <a:pt x="504" y="266817"/>
                  <a:pt x="504" y="261733"/>
                </a:cubicBezTo>
                <a:cubicBezTo>
                  <a:pt x="504" y="-8207"/>
                  <a:pt x="504" y="285713"/>
                  <a:pt x="504" y="15773"/>
                </a:cubicBezTo>
                <a:cubicBezTo>
                  <a:pt x="504" y="10529"/>
                  <a:pt x="151" y="5244"/>
                  <a:pt x="0" y="0"/>
                </a:cubicBezTo>
                <a:cubicBezTo>
                  <a:pt x="7150" y="0"/>
                  <a:pt x="14300" y="0"/>
                  <a:pt x="214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Google Shape;42;p1"/>
          <p:cNvCxnSpPr/>
          <p:nvPr/>
        </p:nvCxnSpPr>
        <p:spPr>
          <a:xfrm>
            <a:off x="2552700" y="6464300"/>
            <a:ext cx="9639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60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075" y="-288093"/>
            <a:ext cx="5943600" cy="613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2178" y="1016000"/>
            <a:ext cx="2407580" cy="120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descr="A cell phone with a hot dog on the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4236" y="221240"/>
            <a:ext cx="4812421" cy="587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95875" y="412258"/>
            <a:ext cx="506904" cy="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6785859" y="1240055"/>
            <a:ext cx="573195" cy="51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89488">
            <a:off x="65795" y="1355247"/>
            <a:ext cx="512914" cy="401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548965" y="1076073"/>
            <a:ext cx="633679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"/>
              <a:buNone/>
            </a:pPr>
            <a:r>
              <a:rPr lang="en-US" sz="6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Zomato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Sales </a:t>
            </a:r>
            <a:r>
              <a:rPr lang="en-US" sz="6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Analysis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F8262-C756-A145-5093-6312D86B0535}"/>
              </a:ext>
            </a:extLst>
          </p:cNvPr>
          <p:cNvSpPr txBox="1"/>
          <p:nvPr/>
        </p:nvSpPr>
        <p:spPr>
          <a:xfrm>
            <a:off x="449327" y="3831629"/>
            <a:ext cx="61736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Verdana" panose="020B0604030504040204" pitchFamily="34" charset="0"/>
                <a:ea typeface="Verdana" panose="020B0604030504040204" pitchFamily="34" charset="0"/>
              </a:rPr>
              <a:t>TEAM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2A36F-602E-3AAB-E2EC-01DB47A54FCE}"/>
              </a:ext>
            </a:extLst>
          </p:cNvPr>
          <p:cNvSpPr txBox="1"/>
          <p:nvPr/>
        </p:nvSpPr>
        <p:spPr>
          <a:xfrm>
            <a:off x="496813" y="2760420"/>
            <a:ext cx="6624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Multi-Tool Data Insights Report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94D567-3FBE-1B7B-0511-56CE46566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3154"/>
              </p:ext>
            </p:extLst>
          </p:nvPr>
        </p:nvGraphicFramePr>
        <p:xfrm>
          <a:off x="564210" y="4336035"/>
          <a:ext cx="6107952" cy="143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3976">
                  <a:extLst>
                    <a:ext uri="{9D8B030D-6E8A-4147-A177-3AD203B41FA5}">
                      <a16:colId xmlns:a16="http://schemas.microsoft.com/office/drawing/2014/main" val="1552030329"/>
                    </a:ext>
                  </a:extLst>
                </a:gridCol>
                <a:gridCol w="3053976">
                  <a:extLst>
                    <a:ext uri="{9D8B030D-6E8A-4147-A177-3AD203B41FA5}">
                      <a16:colId xmlns:a16="http://schemas.microsoft.com/office/drawing/2014/main" val="2152962961"/>
                    </a:ext>
                  </a:extLst>
                </a:gridCol>
              </a:tblGrid>
              <a:tr h="477943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Md Hanzalla Ansari</a:t>
                      </a:r>
                      <a:br>
                        <a:rPr lang="it-IT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</a:br>
                      <a:r>
                        <a:rPr lang="it-IT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hanzalla007@gmail.com</a:t>
                      </a:r>
                      <a:endParaRPr lang="it-IT" sz="1100" b="1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100" b="1" u="none" strike="noStrike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Sawarkar Sanket Mahoharrao</a:t>
                      </a:r>
                      <a:br>
                        <a:rPr lang="sv-SE" sz="1100" b="1" u="none" strike="noStrike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</a:br>
                      <a:r>
                        <a:rPr lang="sv-SE" sz="1100" b="1" u="none" strike="noStrike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sanketsawarkar058@gmail.com</a:t>
                      </a:r>
                      <a:endParaRPr lang="sv-SE" sz="1100" b="1" i="0" u="none" strike="noStrike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92711"/>
                  </a:ext>
                </a:extLst>
              </a:tr>
              <a:tr h="477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Harsh Sahu</a:t>
                      </a:r>
                      <a:b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</a:b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harshsahu4677.hs93@gmail.com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n-NO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Ganesh Shankar Chaudhari</a:t>
                      </a:r>
                      <a:br>
                        <a:rPr lang="nn-NO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</a:br>
                      <a:r>
                        <a:rPr lang="nn-NO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gchaudhary0123@gmail.com</a:t>
                      </a:r>
                      <a:endParaRPr lang="nn-NO" sz="1100" b="1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802428"/>
                  </a:ext>
                </a:extLst>
              </a:tr>
              <a:tr h="477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Rahul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Kacharu</a:t>
                      </a: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Phuke</a:t>
                      </a:r>
                      <a:b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</a:b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rahulphuke777@gmail.com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Sawant Siddhant Kumar</a:t>
                      </a:r>
                      <a:b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</a:b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sawantsiddhant045@gmail.com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425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A4AC5D38-020A-7020-F5AA-3466C4979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3BEC81AC-0B4E-7B5B-9C8E-AB8A243C3B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9BB1DB55-D592-3334-2CD6-CED97A64EF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DCC6C18A-6077-4CBC-61E7-F583EB2CBC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9829183" y="195594"/>
            <a:ext cx="270159" cy="2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9BD8EED1-A3D6-108E-1BC6-448BDD00834B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3379F912-0C5A-DD42-6540-DC05F1CFABDE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469D70D6-CE82-FEAE-F356-5D7F5F2EB006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8B53EE7A-E778-3635-A96A-8044A18080CA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6D294217-FC2B-0688-5FD6-DD17F898085E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0B01ED4F-41C6-3E3E-3627-CB004D505483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C5C4FDE3-E9BC-40AC-B020-EC62F8B4730F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630E0C9E-3AF1-1724-2188-53450B7C0563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A38C85DD-3B8F-A7C9-2363-7B1603C999C1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31DF89E8-8007-E5E4-C38A-EB003A65DE5E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E12C8CD3-A0AF-EFA0-231D-DC4E72EA496E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D4E2FED8-1669-AB9A-B293-2F07E9D13DF0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A58DE09C-B8BD-346D-61D3-1CA35B7D1C3E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954716C8-5CE8-EBED-7C37-7F346478CB26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EF2662EE-3391-6563-A26C-5FAB89F6CAC8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79601BCD-5EA2-5D04-0230-B3CBC3ECD367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8DD9C77E-E8A5-121B-70A0-4D364766547C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62B69831-B0B3-404D-81B6-0B84DBF9C21B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95F38A1B-7A7C-7B62-BDFC-9BBA5EE4BBCD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7DFC7A71-1D1B-33A1-67A1-5497EE0B7415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D88FED4F-10BE-8EBA-4AC5-BD69BCF95E97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1F2F696D-B05F-940A-4B26-7E85C01A2B3C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086152B0-818C-E01E-8BBB-1AE18BA2EE78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A3813E8C-8BBC-F49E-4785-EB317B487D41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D578165F-1B6E-C64D-C666-1B3CE3E6126C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F485605B-3320-C7E1-CF6E-D5C6BF8D9C26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4C3406BB-21C0-8545-70FD-C32DF85E7256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A88972AF-7420-4858-874E-F24666FE2BD7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DC16B034-013D-BED2-483D-D09722570F68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5C795375-5A3D-9A6C-AAFE-960A9F35D688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287294EB-D44D-E0B8-1D8B-BAD128D75133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171C9174-56C7-B858-E630-4E7DA0D30F61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F363541F-A138-F140-521C-F46807579A09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BBEAE9A9-B6E4-A3F1-507C-A40D34230198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526D7CF7-6E9B-2088-AC6D-EFBAF5253C53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D6FE46B9-469B-2D37-2BFD-F06D4B004FA2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A26EA29F-94CC-9FA0-1361-E971B3FFB68F}"/>
              </a:ext>
            </a:extLst>
          </p:cNvPr>
          <p:cNvSpPr txBox="1"/>
          <p:nvPr/>
        </p:nvSpPr>
        <p:spPr>
          <a:xfrm>
            <a:off x="336295" y="843910"/>
            <a:ext cx="10328783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Objective: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To analyze the percentage of restaurants offering table booking and online delivery, two important features for customer convenience and service differentiation.</a:t>
            </a:r>
            <a:endParaRPr sz="12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9B4686D1-157F-97C5-44AB-03175BA8F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295" y="192182"/>
            <a:ext cx="10021407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23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Percentage of restaurants with table booking and online delivery</a:t>
            </a:r>
            <a:endParaRPr sz="2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490AD-7158-9839-A79C-39C0FE65640A}"/>
              </a:ext>
            </a:extLst>
          </p:cNvPr>
          <p:cNvSpPr txBox="1"/>
          <p:nvPr/>
        </p:nvSpPr>
        <p:spPr>
          <a:xfrm>
            <a:off x="402373" y="5046368"/>
            <a:ext cx="9487320" cy="106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  <a:b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Online delivery : Only 25.66% support it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Table booking : Only 12.12% support it.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According to the data , most restaurants lack digital services</a:t>
            </a:r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DBEEE60A-0337-5142-66C7-14CB10DE46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522" b="6845"/>
          <a:stretch/>
        </p:blipFill>
        <p:spPr>
          <a:xfrm>
            <a:off x="402373" y="1556472"/>
            <a:ext cx="9242501" cy="3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E1F07BE2-9BD4-B4E0-131F-02B6BFAD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6D4A38B9-BF28-7F57-591A-03D32A95C2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3F6AE714-42B1-34E1-00CA-CE83D238E0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260022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9F4F0FCB-03EC-DFF9-B3C2-2B2664D26B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6507397" y="231989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E9FCC0B9-8FA2-0321-2923-16DE4C51BFB8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39359961-5FCC-3CF5-DC8B-1460A14F6102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BBE68778-A163-6064-6830-09546D20F74F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7D742171-E0D8-410E-0B32-33575F3E5D4B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744F80DB-DDBF-B3EC-3F8F-9960987991CB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2FFBE1B1-04A2-DDFA-4C4E-D056F9DED46D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5F0F6FD7-F1C0-DB6F-C9BD-AB38A35DBEA4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5637C784-EEF2-8F58-B7C9-CF611E672EF2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A248333D-01AB-78D9-180C-2960D01FC846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CED66233-BE6A-1AEA-B24C-9A911CAE8628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D2C4E493-B7C4-92BE-5B3E-D91932697C63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7526B2AD-C7FB-F070-FA0C-172A26D53E7F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EC8732F3-D1C5-0123-2032-0198CFA8895E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6049EEBA-AD83-FC21-FD65-77CBC73DC9C1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961E9319-361D-7204-C5B5-7A928782D9B4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CE54AC98-B9FD-B286-94A4-5431BF2C90FF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7C4FE435-DEB2-85C0-11E9-B6F0790198B1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0FC22A04-AA31-CCAF-517E-4474AAF3398E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7FD538BC-9346-9089-6676-4A261BD4782F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05F4820B-E09E-FE89-D511-9BBD9046D593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0992D347-793F-14FB-1CE7-68C7270104A0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6B1DC146-C0B3-301A-FDB9-8F73A368ACC7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C8C91E80-D670-A975-FED7-73B48807B35A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79EF270E-A127-6C38-C2A3-A7C5B0E9C83A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F6DAA6F8-6D61-F9F0-44E6-19648A901E77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8AC2CA2A-A847-F76C-424B-EE5914EC8CB2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52F598F8-C47A-D88B-65CA-8D1147EF012B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8F0DC692-663C-2A3B-9A3A-20949896DFBC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E0C78E94-0BCD-0BB0-4B23-626689A1F631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98E0B146-FCC2-8A93-AC3A-14B512FFAD53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34707EEE-80CF-DEED-C211-A85370C2A11C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E7D03A84-B69E-3524-EB8F-85EA534EFD24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D9EE68DC-D9E5-759B-8100-D0EDBFB8F0EB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4A75B802-9E09-5F90-6CC7-DB3CFB06C1E4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4A615182-44CD-1A43-A5CB-28DB4F38BC9A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245D0EAA-7105-84E3-A667-1DB62A5ED42B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F9862689-023C-5FF1-29F2-E29A99B2FC4C}"/>
              </a:ext>
            </a:extLst>
          </p:cNvPr>
          <p:cNvSpPr txBox="1"/>
          <p:nvPr/>
        </p:nvSpPr>
        <p:spPr>
          <a:xfrm>
            <a:off x="420969" y="575299"/>
            <a:ext cx="10328783" cy="6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To identify the top 10 cuisines with the highest number of customer ratings, giving insights into the most popular or frequently reviewed food types across platforms.</a:t>
            </a:r>
            <a:endParaRPr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805EFF78-F769-BFA6-8947-0C16C58FB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724" y="21108"/>
            <a:ext cx="64643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Top 10 most rated cuisines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5364D-824D-626E-15A8-9F802221C700}"/>
              </a:ext>
            </a:extLst>
          </p:cNvPr>
          <p:cNvSpPr txBox="1"/>
          <p:nvPr/>
        </p:nvSpPr>
        <p:spPr>
          <a:xfrm>
            <a:off x="377724" y="5240997"/>
            <a:ext cx="10005141" cy="1094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The analysis highlights consumer preferences, with popular cuisines like North Indian, Chinese and Fast food dominating the ratings—indicating both high customer interest and wide availability.</a:t>
            </a:r>
            <a:endParaRPr lang="en-US" sz="1100"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3" name="Picture 2" descr="A graph with red and orange bars&#10;&#10;AI-generated content may be incorrect.">
            <a:extLst>
              <a:ext uri="{FF2B5EF4-FFF2-40B4-BE49-F238E27FC236}">
                <a16:creationId xmlns:a16="http://schemas.microsoft.com/office/drawing/2014/main" id="{DA33E50F-FE13-AD6A-CFB2-9E7A17D6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72" y="1199436"/>
            <a:ext cx="9282323" cy="40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4514869" y="161419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/>
          <p:cNvGrpSpPr/>
          <p:nvPr/>
        </p:nvGrpSpPr>
        <p:grpSpPr>
          <a:xfrm>
            <a:off x="11506175" y="1703252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/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Excel Dashboard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587BBC-0861-5376-06A1-A3DB45301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23" y="1164279"/>
            <a:ext cx="10213304" cy="45294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DB7BC139-0383-C89D-EF76-FA846CC8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5ED0FFF9-EED1-020C-B8B1-063ED65626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DAAADEB9-2715-E53A-85E0-5C49A8E634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2BF8E18F-6F6A-9E9E-F98B-92E454FEC6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B80A34D4-B8E5-363A-0E8F-9E6BC2A5DE4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199B0684-61E6-9A81-86C8-6AAD8B6A87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5401837" y="126532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38689E90-E7D3-87E6-E405-DF5B46B425AE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624BF9AD-2675-2231-5E6C-C5FF45E015AB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FB0C3D84-97BD-EC1B-4CC5-C4A320D1B7D2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2EFB4BDC-E0C5-87A0-4916-5C171A6D256B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F8E0569A-5E4B-C224-958C-DB52B4E1F054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FCF9EE33-B3AD-89AC-0A0B-11DDE41D3E7E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6661236D-5BFF-6393-298F-2663F1A01ADF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7F12583C-A1BE-2191-B13D-D08513FF5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Power BI Dashboard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3B65960F-1B67-6B01-7CD3-B16856E66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12" y="698148"/>
            <a:ext cx="10094976" cy="56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D66A1BC4-2498-1893-D7FC-EABAEAF5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6B7407D4-FA0C-3648-7E1C-AE053FFF03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E0027D9D-1E25-E81E-4C6F-53F9069E63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4BD166B1-06A3-8E7C-61F0-796EF3F9EC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4DD36243-714A-4D35-FFB6-74E2F7D66B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822F053B-A643-4DFF-77C3-3C926BC721A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5401837" y="126532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665B93CB-3293-8206-A008-1DB80CBED289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D4540BFE-E26E-B336-B65D-E636B27B540B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ED47496F-EA30-69BB-D4C8-1B6A7B1B0222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7D4682C9-1FC3-CF3B-E5DA-19670A114A03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58CFE0A1-1645-FE57-3DBE-91D0E97192D7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9A0A03CB-5BEA-F271-054C-49EC71B9161A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602E3BEB-9835-9684-2F54-F2DB9AA76D01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B97EE9CD-BDC5-10DD-2F65-6E0FA4373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Power BI Dashboard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A0DAE47A-3471-8FE8-08D0-8E85FAAC7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26" y="631994"/>
            <a:ext cx="10058400" cy="56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57679B3A-57FD-0409-18F5-5FD6578B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5EDE90DE-8683-6E57-0864-823D910BFE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5ED4B191-E599-362B-E22D-0EA6E4A5E7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D57461BE-44D8-134A-E05D-C0C96A3FC2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6514A72F-3EEE-98BA-44DD-EB6B2E1E54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C6F2FA3F-0CD3-9463-3D15-8F6E9257EC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5401837" y="126532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BFCE776F-08D7-A17E-C0B8-E5B07A6B133E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DB2B0E31-C840-4308-C4E2-53591323AFAD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EC286885-0106-8CAA-E1C0-21F13C49E4AA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52453312-C161-BF71-BDA0-0959801B6023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922DEB18-CF74-5E65-4E5E-B9DA51A7BB6E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A9C476FD-AABB-94A6-D864-F88231927148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DAB20177-5EEA-233E-FAA3-2444C08853B8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58451FBE-A927-7F92-F754-CF32F278E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Power BI Dashboard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0FF6587-54FD-EFAD-B7E3-ADCACF840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64" y="623812"/>
            <a:ext cx="10035439" cy="56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3D6834C9-365D-8540-8BC1-34E47F1BB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88634996-1B7B-EE03-EC77-45BBBA5296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9DF4DA98-3DD7-D6E1-18B2-E75F330F2B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236B76CB-2994-BF28-B21A-81857BF60F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E9204E9A-11CB-3A19-DE65-F969377C37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B1AAAB16-F108-294F-6EE8-84CADC1DEC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5020150" y="156818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5266AF7C-AC0F-9FF9-CC5B-999BDFA267A2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9B2A4EDC-89B2-31CE-1BC2-C18975ECEF73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4759E72A-7BD3-63C9-1422-B2A2D536C682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8B330268-EA24-6766-2899-A8AA80CFBEA1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46407A45-90D9-982A-52AA-B7EC925E44E2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935489D5-5013-6D8D-D23E-60D8F30A2B47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3BC8F55F-0005-7547-A6A1-9683279D08C5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3316FD7F-6BF3-E61E-FD71-E53F03FEB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Tableau Dashboard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C4E11C-D8BA-113B-5DEC-12CE19E2A3B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475" t="9543" r="8350" b="7733"/>
          <a:stretch/>
        </p:blipFill>
        <p:spPr>
          <a:xfrm>
            <a:off x="148437" y="592417"/>
            <a:ext cx="10140696" cy="56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7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7293FB54-D50F-4B3A-0D7E-C3109641F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02F78EA6-D065-3505-A8EF-5C368F98CA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DE40BA8B-B1D6-EDDE-FB22-E5D4AE7D5B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5EF8525A-3BD3-DBB9-737C-6BDB7DFCB5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678FE27E-40F2-BD24-A96D-D82E388352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0F1A687D-94DF-77E2-E906-C8D64A38D8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5020150" y="156818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E9C71759-65D2-9259-3FA7-C2B17FA09909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156FA384-1A22-47C6-68CA-47FA84BBC181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6D32CA74-A6B4-BB0B-5ED8-25AED7FF28CE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E2633A50-F67B-3EEE-5C98-F5A8B641F2E4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55A2A3F7-2FA2-7C48-F5AE-E0C20AE807DC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E17BF7DF-E905-1078-7FB2-335F82E538D4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ACDEBB5C-E02F-1921-D60B-F9F793F2DA79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0EBDA49E-FCCD-122A-2798-94716171E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 Pro Black" panose="020B0A04030504040204" pitchFamily="34" charset="0"/>
                <a:sym typeface="Poppins"/>
              </a:rPr>
              <a:t>Tableau Dashboard</a:t>
            </a:r>
            <a:endParaRPr dirty="0">
              <a:latin typeface="Verdana Pro Black" panose="020B0A0403050404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586AA5-1966-C312-A3C0-2B6480260DF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250" t="9096" r="8350" b="6772"/>
          <a:stretch/>
        </p:blipFill>
        <p:spPr>
          <a:xfrm>
            <a:off x="180334" y="623813"/>
            <a:ext cx="10168128" cy="56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4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0B8CDA93-BD6B-5712-0E72-07924491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A115B370-FFD2-D940-1E70-9BD5E069F5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CA87883F-1CD1-D41C-3012-25F415766D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E336DDE3-7553-62A8-A629-907CA3243C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CAAF4746-E5D9-BD54-4EE2-BEBBE5D5AD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F065813C-8A84-7EC0-B3ED-E02D8B9263C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3143269" y="201360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6105FA9D-0AB8-DF10-9538-F60324D4EF67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8E81E3DE-4D9C-AD8C-0085-22E87F79E613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DB99A95D-62E5-FC29-D7E0-C898D4E14C27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3A19123B-FE93-8C1E-089B-5AE3C75CC0E7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9E50F2F3-830B-F93B-A2C7-455E826BF8DF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693802D1-552C-A250-88C2-699DCFCD9C24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AC37C9C9-E58A-9726-E61A-B2DB51312976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B994DC68-8AE9-A88D-510E-39BE93CCC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B68F6BF-53BA-A434-F4A0-701EB9008E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50" y="928687"/>
            <a:ext cx="9620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9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5B40FF27-C117-C83C-6312-7E8EE0D0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AB6BF28A-2B75-5CBF-FB27-67100D2D3A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197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>
            <a:extLst>
              <a:ext uri="{FF2B5EF4-FFF2-40B4-BE49-F238E27FC236}">
                <a16:creationId xmlns:a16="http://schemas.microsoft.com/office/drawing/2014/main" id="{F1FBE804-7F45-DE4A-5A98-057130A08C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19662" y="191235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>
            <a:extLst>
              <a:ext uri="{FF2B5EF4-FFF2-40B4-BE49-F238E27FC236}">
                <a16:creationId xmlns:a16="http://schemas.microsoft.com/office/drawing/2014/main" id="{F4F51CB0-9E90-E458-3745-2BE139B374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5726" y="464457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>
            <a:extLst>
              <a:ext uri="{FF2B5EF4-FFF2-40B4-BE49-F238E27FC236}">
                <a16:creationId xmlns:a16="http://schemas.microsoft.com/office/drawing/2014/main" id="{D74562D7-4FD5-479C-7A86-A8D55576CD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304704" y="167403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>
            <a:extLst>
              <a:ext uri="{FF2B5EF4-FFF2-40B4-BE49-F238E27FC236}">
                <a16:creationId xmlns:a16="http://schemas.microsoft.com/office/drawing/2014/main" id="{EF6FF31A-BCEF-1617-F90C-F1484912BE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05715">
            <a:off x="3143269" y="201360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>
            <a:extLst>
              <a:ext uri="{FF2B5EF4-FFF2-40B4-BE49-F238E27FC236}">
                <a16:creationId xmlns:a16="http://schemas.microsoft.com/office/drawing/2014/main" id="{3D482D55-39B3-ACC0-B220-6E9E6C7B6031}"/>
              </a:ext>
            </a:extLst>
          </p:cNvPr>
          <p:cNvGrpSpPr/>
          <p:nvPr/>
        </p:nvGrpSpPr>
        <p:grpSpPr>
          <a:xfrm>
            <a:off x="11428349" y="1768993"/>
            <a:ext cx="685825" cy="3214201"/>
            <a:chOff x="11059391" y="2420023"/>
            <a:chExt cx="668892" cy="3134840"/>
          </a:xfrm>
        </p:grpSpPr>
        <p:sp>
          <p:nvSpPr>
            <p:cNvPr id="201" name="Google Shape;201;p22">
              <a:extLst>
                <a:ext uri="{FF2B5EF4-FFF2-40B4-BE49-F238E27FC236}">
                  <a16:creationId xmlns:a16="http://schemas.microsoft.com/office/drawing/2014/main" id="{1F8A1629-E526-F2C6-9115-0EC027AA5C1D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22">
              <a:extLst>
                <a:ext uri="{FF2B5EF4-FFF2-40B4-BE49-F238E27FC236}">
                  <a16:creationId xmlns:a16="http://schemas.microsoft.com/office/drawing/2014/main" id="{38C82080-506A-5BCE-9CF0-CBDD8209E3EC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22">
              <a:extLst>
                <a:ext uri="{FF2B5EF4-FFF2-40B4-BE49-F238E27FC236}">
                  <a16:creationId xmlns:a16="http://schemas.microsoft.com/office/drawing/2014/main" id="{A040003E-5561-8657-AD2E-B79CEC21B83E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22">
              <a:extLst>
                <a:ext uri="{FF2B5EF4-FFF2-40B4-BE49-F238E27FC236}">
                  <a16:creationId xmlns:a16="http://schemas.microsoft.com/office/drawing/2014/main" id="{E2E217B4-EA18-BB32-0D7E-6D1F3749A611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22">
              <a:extLst>
                <a:ext uri="{FF2B5EF4-FFF2-40B4-BE49-F238E27FC236}">
                  <a16:creationId xmlns:a16="http://schemas.microsoft.com/office/drawing/2014/main" id="{CB7613B4-3D61-9E31-1BD2-E2192B8EA116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22">
              <a:extLst>
                <a:ext uri="{FF2B5EF4-FFF2-40B4-BE49-F238E27FC236}">
                  <a16:creationId xmlns:a16="http://schemas.microsoft.com/office/drawing/2014/main" id="{CD4466E6-A218-CD8B-E1D0-4F8459E6BA1F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2">
            <a:extLst>
              <a:ext uri="{FF2B5EF4-FFF2-40B4-BE49-F238E27FC236}">
                <a16:creationId xmlns:a16="http://schemas.microsoft.com/office/drawing/2014/main" id="{7FA66E2A-31B1-FE61-92C1-B655910595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374" y="116022"/>
            <a:ext cx="64903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0A6C17-C653-4E37-3B14-A41BDC7CD8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57"/>
          <a:stretch/>
        </p:blipFill>
        <p:spPr>
          <a:xfrm>
            <a:off x="331852" y="637732"/>
            <a:ext cx="9912006" cy="55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48" y="-127696"/>
            <a:ext cx="6096001" cy="628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507667" y="316667"/>
            <a:ext cx="356384" cy="1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4696897" y="850776"/>
            <a:ext cx="124112" cy="9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89488">
            <a:off x="593124" y="830278"/>
            <a:ext cx="202415" cy="1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804051" y="1503151"/>
            <a:ext cx="515764" cy="515764"/>
          </a:xfrm>
          <a:prstGeom prst="ellipse">
            <a:avLst/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808750" y="1607145"/>
            <a:ext cx="5063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Poppins"/>
                <a:sym typeface="Poppins"/>
              </a:rPr>
              <a:t>01</a:t>
            </a:r>
            <a:endParaRPr sz="14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Poppins"/>
              <a:sym typeface="Poppins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22771" y="0"/>
            <a:ext cx="1544422" cy="77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804051" y="2259548"/>
            <a:ext cx="515764" cy="515764"/>
          </a:xfrm>
          <a:prstGeom prst="ellipse">
            <a:avLst/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808750" y="2363542"/>
            <a:ext cx="5063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Poppins"/>
                <a:sym typeface="Poppins"/>
              </a:rPr>
              <a:t>02</a:t>
            </a:r>
            <a:endParaRPr sz="14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Poppins"/>
              <a:sym typeface="Poppin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804051" y="3015945"/>
            <a:ext cx="515764" cy="515764"/>
          </a:xfrm>
          <a:prstGeom prst="ellipse">
            <a:avLst/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808750" y="3119939"/>
            <a:ext cx="5063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Poppins"/>
                <a:sym typeface="Poppins"/>
              </a:rPr>
              <a:t>03</a:t>
            </a:r>
            <a:endParaRPr sz="14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Poppins"/>
              <a:sym typeface="Poppi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813898" y="3772342"/>
            <a:ext cx="515764" cy="515764"/>
          </a:xfrm>
          <a:prstGeom prst="ellipse">
            <a:avLst/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804051" y="3876336"/>
            <a:ext cx="535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Poppins"/>
                <a:sym typeface="Poppins"/>
              </a:rPr>
              <a:t>04</a:t>
            </a:r>
            <a:endParaRPr sz="14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Poppins"/>
              <a:sym typeface="Poppin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804051" y="4528739"/>
            <a:ext cx="515764" cy="515764"/>
          </a:xfrm>
          <a:prstGeom prst="ellipse">
            <a:avLst/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42412" y="4632733"/>
            <a:ext cx="439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Poppins"/>
                <a:sym typeface="Poppins"/>
              </a:rPr>
              <a:t>05</a:t>
            </a:r>
            <a:endParaRPr sz="14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Poppins"/>
              <a:sym typeface="Poppin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813898" y="5285138"/>
            <a:ext cx="515764" cy="515764"/>
          </a:xfrm>
          <a:prstGeom prst="ellipse">
            <a:avLst/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804051" y="5389132"/>
            <a:ext cx="535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Poppins"/>
                <a:sym typeface="Poppins"/>
              </a:rPr>
              <a:t>06</a:t>
            </a:r>
            <a:endParaRPr sz="1400" b="1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Poppins"/>
              <a:sym typeface="Poppins"/>
            </a:endParaRPr>
          </a:p>
        </p:txBody>
      </p:sp>
      <p:pic>
        <p:nvPicPr>
          <p:cNvPr id="143" name="Google Shape;143;p19" descr="A burger on a wooden stand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51197" y="134065"/>
            <a:ext cx="4645152" cy="74845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13071" y="653882"/>
            <a:ext cx="400170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Table Of Contents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1375977" y="1636046"/>
            <a:ext cx="3330776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US" sz="1400" b="1" dirty="0">
                <a:solidFill>
                  <a:srgbClr val="0C0C0C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Introduction</a:t>
            </a:r>
            <a:endParaRPr sz="1400"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sym typeface="Poppins"/>
            </a:endParaRP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1383998" y="2394836"/>
            <a:ext cx="3330776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US" sz="1400" b="1" dirty="0">
                <a:solidFill>
                  <a:srgbClr val="0C0C0C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KPI’s (3-11)</a:t>
            </a:r>
            <a:endParaRPr sz="1400"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sym typeface="Poppins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3"/>
          </p:nvPr>
        </p:nvSpPr>
        <p:spPr>
          <a:xfrm>
            <a:off x="1382400" y="3150600"/>
            <a:ext cx="4713600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US" sz="1400" b="1" dirty="0">
                <a:solidFill>
                  <a:srgbClr val="0C0C0C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Dashboards – Excel, Power BI, Tableau (12-17)</a:t>
            </a:r>
            <a:endParaRPr sz="1400"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sym typeface="Poppins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"/>
          </p:nvPr>
        </p:nvSpPr>
        <p:spPr>
          <a:xfrm>
            <a:off x="1380788" y="3909389"/>
            <a:ext cx="2392314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US" sz="1400" b="1" dirty="0">
                <a:solidFill>
                  <a:srgbClr val="0C0C0C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sz="1400"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sym typeface="Poppins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5"/>
          </p:nvPr>
        </p:nvSpPr>
        <p:spPr>
          <a:xfrm>
            <a:off x="1376999" y="4668175"/>
            <a:ext cx="3487200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US" sz="1400" b="1" dirty="0">
                <a:solidFill>
                  <a:srgbClr val="0C0C0C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Challenges Faced and the solutions</a:t>
            </a:r>
            <a:endParaRPr sz="1400" b="1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sym typeface="Poppins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6"/>
          </p:nvPr>
        </p:nvSpPr>
        <p:spPr>
          <a:xfrm>
            <a:off x="1382400" y="5408881"/>
            <a:ext cx="3206233" cy="28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Conclusion</a:t>
            </a:r>
            <a:endParaRPr sz="1400" b="1" dirty="0">
              <a:latin typeface="Verdana" panose="020B0604030504040204" pitchFamily="34" charset="0"/>
              <a:ea typeface="Verdana" panose="020B060403050404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54C3-C0F4-9CAB-A505-092D370F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8" y="110356"/>
            <a:ext cx="6223000" cy="511679"/>
          </a:xfrm>
        </p:spPr>
        <p:txBody>
          <a:bodyPr/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lang="en-IN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24D406-B791-F989-779A-BE4C1139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5" y="976953"/>
            <a:ext cx="10954331" cy="49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6548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5422-66BC-AC77-6375-BD4BE51A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39" y="356163"/>
            <a:ext cx="6223000" cy="511679"/>
          </a:xfrm>
        </p:spPr>
        <p:txBody>
          <a:bodyPr/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lang="en-IN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6424C15A-A7EF-5C24-B915-42C842A4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10" y="1215904"/>
            <a:ext cx="7156780" cy="44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2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6B23-D374-2D57-E81A-BCAE230F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54" y="133155"/>
            <a:ext cx="6223000" cy="507791"/>
          </a:xfrm>
        </p:spPr>
        <p:txBody>
          <a:bodyPr/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lang="en-IN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B97DB7EA-3678-7D78-BE7B-F9A21E0D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68" y="644835"/>
            <a:ext cx="8773065" cy="55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5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13A4-AB60-59AB-5FAA-45BD019E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SQL Query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4BC6B-3D0C-0308-B950-429A5E0A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03" y="1941464"/>
            <a:ext cx="10670594" cy="29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7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89488">
            <a:off x="505730" y="664640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05715">
            <a:off x="7669232" y="684409"/>
            <a:ext cx="124112" cy="97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7"/>
          <p:cNvGrpSpPr/>
          <p:nvPr/>
        </p:nvGrpSpPr>
        <p:grpSpPr>
          <a:xfrm>
            <a:off x="9085771" y="1325368"/>
            <a:ext cx="3134840" cy="4183232"/>
            <a:chOff x="8753449" y="924310"/>
            <a:chExt cx="3134840" cy="4183232"/>
          </a:xfrm>
        </p:grpSpPr>
        <p:sp>
          <p:nvSpPr>
            <p:cNvPr id="375" name="Google Shape;375;p27"/>
            <p:cNvSpPr/>
            <p:nvPr/>
          </p:nvSpPr>
          <p:spPr>
            <a:xfrm>
              <a:off x="9719843" y="457614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1396025" y="457259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9226948" y="457752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10524707" y="456331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8753449" y="4593029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1051998" y="443865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9719843" y="3873280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1396025" y="386973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9226948" y="3874652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10524707" y="3860447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8753449" y="3890161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11051998" y="3735782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9719843" y="3170412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1396025" y="3166862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9226948" y="3171784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10524707" y="3157579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8753449" y="3187293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1051998" y="3032914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9719843" y="2467544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11396025" y="2463994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9226948" y="2468916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10524707" y="2454711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8753449" y="2484425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11051998" y="2330046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9719843" y="176467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11396025" y="1761126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9226948" y="1766048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10524707" y="175184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8753449" y="178155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1051998" y="1627178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9719843" y="106180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11396025" y="105825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9226948" y="106318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10524707" y="104897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8753449" y="1078689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11051998" y="92431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421" name="Google Shape;421;p27"/>
          <p:cNvSpPr txBox="1">
            <a:spLocks noGrp="1"/>
          </p:cNvSpPr>
          <p:nvPr>
            <p:ph type="title"/>
          </p:nvPr>
        </p:nvSpPr>
        <p:spPr>
          <a:xfrm>
            <a:off x="685800" y="530225"/>
            <a:ext cx="7106432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Challenges Faced and Solutions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25" name="Google Shape;4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8700" y="0"/>
            <a:ext cx="9246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A8625ED-8476-2C82-809D-872EAFA4D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88" y="518183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FE687-F691-0071-42C6-9630FC6C4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06880"/>
              </p:ext>
            </p:extLst>
          </p:nvPr>
        </p:nvGraphicFramePr>
        <p:xfrm>
          <a:off x="306531" y="1375414"/>
          <a:ext cx="8448836" cy="4120437"/>
        </p:xfrm>
        <a:graphic>
          <a:graphicData uri="http://schemas.openxmlformats.org/drawingml/2006/table">
            <a:tbl>
              <a:tblPr/>
              <a:tblGrid>
                <a:gridCol w="4224418">
                  <a:extLst>
                    <a:ext uri="{9D8B030D-6E8A-4147-A177-3AD203B41FA5}">
                      <a16:colId xmlns:a16="http://schemas.microsoft.com/office/drawing/2014/main" val="585306303"/>
                    </a:ext>
                  </a:extLst>
                </a:gridCol>
                <a:gridCol w="4224418">
                  <a:extLst>
                    <a:ext uri="{9D8B030D-6E8A-4147-A177-3AD203B41FA5}">
                      <a16:colId xmlns:a16="http://schemas.microsoft.com/office/drawing/2014/main" val="2861505415"/>
                    </a:ext>
                  </a:extLst>
                </a:gridCol>
              </a:tblGrid>
              <a:tr h="528261">
                <a:tc>
                  <a:txBody>
                    <a:bodyPr/>
                    <a:lstStyle/>
                    <a:p>
                      <a:r>
                        <a:rPr lang="en-US" sz="1800" b="1" dirty="0"/>
                        <a:t>Challenges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Solution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80924"/>
                  </a:ext>
                </a:extLst>
              </a:tr>
              <a:tr h="89804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🌍 Different currencies across countries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✅ Used a lookup table with conversion rates and applied logic to unify values in USD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176576"/>
                  </a:ext>
                </a:extLst>
              </a:tr>
              <a:tr h="126782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📅 Financial months not in-built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✅ Created custom logic using calculated columns (e.g., Financial Month, Financial Quarter)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466131"/>
                  </a:ext>
                </a:extLst>
              </a:tr>
              <a:tr h="528261">
                <a:tc>
                  <a:txBody>
                    <a:bodyPr/>
                    <a:lstStyle/>
                    <a:p>
                      <a:r>
                        <a:rPr lang="en-US" b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⚠️ Null values in rating/cost columns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✅ Cleaned data using Excel and SQL filters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428723"/>
                  </a:ext>
                </a:extLst>
              </a:tr>
              <a:tr h="898044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🗓️ Inconsistent date formats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✅ Applied STR_TO_DATE() and standardized date formatting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11142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29391C-5343-E1A6-908C-DFEE7268F49B}"/>
              </a:ext>
            </a:extLst>
          </p:cNvPr>
          <p:cNvSpPr/>
          <p:nvPr/>
        </p:nvSpPr>
        <p:spPr>
          <a:xfrm>
            <a:off x="297875" y="1368781"/>
            <a:ext cx="8448836" cy="43004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8ABFCE-D3E1-1C63-B580-8E906891F57A}"/>
              </a:ext>
            </a:extLst>
          </p:cNvPr>
          <p:cNvCxnSpPr/>
          <p:nvPr/>
        </p:nvCxnSpPr>
        <p:spPr>
          <a:xfrm>
            <a:off x="297875" y="1974879"/>
            <a:ext cx="84488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5C1864-3184-B346-F08D-AA759EDCD2B2}"/>
              </a:ext>
            </a:extLst>
          </p:cNvPr>
          <p:cNvCxnSpPr/>
          <p:nvPr/>
        </p:nvCxnSpPr>
        <p:spPr>
          <a:xfrm>
            <a:off x="4522293" y="1459316"/>
            <a:ext cx="0" cy="430049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00" y="0"/>
            <a:ext cx="42837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459643" y="424732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1269" y="838200"/>
            <a:ext cx="1544422" cy="774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3"/>
          <p:cNvGrpSpPr/>
          <p:nvPr/>
        </p:nvGrpSpPr>
        <p:grpSpPr>
          <a:xfrm>
            <a:off x="7251700" y="4101654"/>
            <a:ext cx="5156200" cy="2388046"/>
            <a:chOff x="6337300" y="2806700"/>
            <a:chExt cx="7924800" cy="3670299"/>
          </a:xfrm>
        </p:grpSpPr>
        <p:pic>
          <p:nvPicPr>
            <p:cNvPr id="241" name="Google Shape;241;p23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37300" y="6045200"/>
              <a:ext cx="7924800" cy="4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3" descr="A sandwich on a plat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42200" y="2806700"/>
              <a:ext cx="5505447" cy="3670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23"/>
          <p:cNvGrpSpPr/>
          <p:nvPr/>
        </p:nvGrpSpPr>
        <p:grpSpPr>
          <a:xfrm>
            <a:off x="9480550" y="2667270"/>
            <a:ext cx="2408036" cy="513810"/>
            <a:chOff x="8753449" y="924310"/>
            <a:chExt cx="3134840" cy="668892"/>
          </a:xfrm>
        </p:grpSpPr>
        <p:sp>
          <p:nvSpPr>
            <p:cNvPr id="244" name="Google Shape;244;p23"/>
            <p:cNvSpPr/>
            <p:nvPr/>
          </p:nvSpPr>
          <p:spPr>
            <a:xfrm>
              <a:off x="9719843" y="106180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1396025" y="105825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9226948" y="106318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0524707" y="104897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8753449" y="1078689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1051998" y="92431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3"/>
          <p:cNvSpPr/>
          <p:nvPr/>
        </p:nvSpPr>
        <p:spPr>
          <a:xfrm>
            <a:off x="674075" y="1936955"/>
            <a:ext cx="3262926" cy="173843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50800" dist="38100" dir="27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605494" y="4320279"/>
            <a:ext cx="3262926" cy="17384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646808" y="4364672"/>
            <a:ext cx="2931849" cy="164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🧠</a:t>
            </a:r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</a:t>
            </a:r>
            <a:r>
              <a:rPr lang="en-IN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Reflection on the Process Faced data inconsistencies, missing values, and model building challenges — but tackled them with structured thinking, teamwork, and technical execution.</a:t>
            </a:r>
            <a:endParaRPr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4295775" y="4326259"/>
            <a:ext cx="3262926" cy="17384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4335117" y="4509673"/>
            <a:ext cx="3133725" cy="1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🎓</a:t>
            </a:r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</a:t>
            </a:r>
            <a:r>
              <a:rPr lang="en-IN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Key Takeaway :This project reinforced the power of clean data, thoughtful questions, and visual storytelling in transforming information into impactful business decisions.</a:t>
            </a:r>
            <a:endParaRPr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4322659" y="1970254"/>
            <a:ext cx="3309086" cy="16835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4385634" y="1968785"/>
            <a:ext cx="3083208" cy="16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📈</a:t>
            </a:r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</a:t>
            </a:r>
            <a:r>
              <a:rPr lang="en-IN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Meaningful Insights, Real-World Value Analysed trends in cost, delivery, ratings, and regional growth — delivering insights that could drive strategic decisions in food-tech and hospitality.</a:t>
            </a:r>
            <a:endParaRPr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734695" y="271162"/>
            <a:ext cx="6694805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IN" sz="2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Key Take Aways From The Project</a:t>
            </a:r>
            <a:endParaRPr lang="en-IN" sz="2800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254;p23"/>
          <p:cNvSpPr txBox="1"/>
          <p:nvPr/>
        </p:nvSpPr>
        <p:spPr>
          <a:xfrm>
            <a:off x="780488" y="1991818"/>
            <a:ext cx="3046474" cy="143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📌</a:t>
            </a:r>
            <a:r>
              <a:rPr lang="en-IN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</a:t>
            </a:r>
            <a:r>
              <a:rPr lang="en-IN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A Unified, Data-Driven Journey Transformed raw restaurant data into actionable insights using Excel, SQL, Power BI, and Tableau — showcasing a full-stack analytical approach.</a:t>
            </a:r>
            <a:endParaRPr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5" grpId="0" animBg="1"/>
      <p:bldP spid="259" grpId="0" animBg="1"/>
      <p:bldP spid="26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A261-D902-BFEC-658C-E7E7A993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96" y="170198"/>
            <a:ext cx="9356173" cy="867890"/>
          </a:xfrm>
        </p:spPr>
        <p:txBody>
          <a:bodyPr/>
          <a:lstStyle/>
          <a:p>
            <a:r>
              <a:rPr lang="en-IN" sz="2800" dirty="0"/>
              <a:t>Conclusion: Insights That Drive Zomato’s Growth</a:t>
            </a:r>
          </a:p>
        </p:txBody>
      </p:sp>
      <p:pic>
        <p:nvPicPr>
          <p:cNvPr id="8" name="Google Shape;425;p27">
            <a:extLst>
              <a:ext uri="{FF2B5EF4-FFF2-40B4-BE49-F238E27FC236}">
                <a16:creationId xmlns:a16="http://schemas.microsoft.com/office/drawing/2014/main" id="{A44FFFF4-EF63-53F7-FADB-693D86EE7F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8700" y="0"/>
            <a:ext cx="9246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3D952AA-1CCE-11D0-9ADB-80545A6A4394}"/>
              </a:ext>
            </a:extLst>
          </p:cNvPr>
          <p:cNvSpPr/>
          <p:nvPr/>
        </p:nvSpPr>
        <p:spPr>
          <a:xfrm>
            <a:off x="489951" y="818304"/>
            <a:ext cx="3507383" cy="14069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Google Shape;237;p23">
            <a:extLst>
              <a:ext uri="{FF2B5EF4-FFF2-40B4-BE49-F238E27FC236}">
                <a16:creationId xmlns:a16="http://schemas.microsoft.com/office/drawing/2014/main" id="{58CC2763-AE9D-5E5D-5A85-BB5638EF3D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10512">
            <a:off x="84578" y="316577"/>
            <a:ext cx="202415" cy="1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814DF01-26A9-1D1E-3D4E-66360B0CC9A3}"/>
              </a:ext>
            </a:extLst>
          </p:cNvPr>
          <p:cNvSpPr/>
          <p:nvPr/>
        </p:nvSpPr>
        <p:spPr>
          <a:xfrm>
            <a:off x="4876793" y="825800"/>
            <a:ext cx="3507383" cy="1406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A62AC3-EF5B-B77F-18AF-59F7B454A487}"/>
              </a:ext>
            </a:extLst>
          </p:cNvPr>
          <p:cNvSpPr/>
          <p:nvPr/>
        </p:nvSpPr>
        <p:spPr>
          <a:xfrm>
            <a:off x="461231" y="4706807"/>
            <a:ext cx="3564822" cy="140696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FCA460-7DCC-7FE1-AD6A-C1C44A34DD20}"/>
              </a:ext>
            </a:extLst>
          </p:cNvPr>
          <p:cNvSpPr/>
          <p:nvPr/>
        </p:nvSpPr>
        <p:spPr>
          <a:xfrm>
            <a:off x="4910681" y="4725027"/>
            <a:ext cx="3746401" cy="14434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DB67A91-C9B2-EDB4-1684-64BF7D2DD4E5}"/>
              </a:ext>
            </a:extLst>
          </p:cNvPr>
          <p:cNvSpPr/>
          <p:nvPr/>
        </p:nvSpPr>
        <p:spPr>
          <a:xfrm>
            <a:off x="2762218" y="2786426"/>
            <a:ext cx="3746401" cy="14434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ACB958-094C-0825-CC5F-EC2EF664EA9A}"/>
              </a:ext>
            </a:extLst>
          </p:cNvPr>
          <p:cNvSpPr txBox="1"/>
          <p:nvPr/>
        </p:nvSpPr>
        <p:spPr>
          <a:xfrm>
            <a:off x="617231" y="926716"/>
            <a:ext cx="280439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Focus on Key Cities:</a:t>
            </a:r>
          </a:p>
          <a:p>
            <a:r>
              <a:rPr lang="en-IN" b="1" dirty="0"/>
              <a:t>“Cities like Bangalore, Dubai, and Delhi are top performers. Prioritize marketing and logistics here.”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DF74A6-8D6A-BC3C-77BA-C845E0B2AE83}"/>
              </a:ext>
            </a:extLst>
          </p:cNvPr>
          <p:cNvSpPr txBox="1"/>
          <p:nvPr/>
        </p:nvSpPr>
        <p:spPr>
          <a:xfrm>
            <a:off x="5014506" y="905306"/>
            <a:ext cx="27104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Boost Online Delivery</a:t>
            </a:r>
            <a:r>
              <a:rPr lang="en-IN" b="1" dirty="0"/>
              <a:t>:</a:t>
            </a:r>
          </a:p>
          <a:p>
            <a:r>
              <a:rPr lang="en-IN" b="1" dirty="0"/>
              <a:t>“60%+ restaurants offer online delivery. Strengthen app features and delivery speed.”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EBC6BC-F63C-2322-DF9E-74391E61F8EF}"/>
              </a:ext>
            </a:extLst>
          </p:cNvPr>
          <p:cNvSpPr txBox="1"/>
          <p:nvPr/>
        </p:nvSpPr>
        <p:spPr>
          <a:xfrm>
            <a:off x="475765" y="4884190"/>
            <a:ext cx="2823212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i="1" dirty="0"/>
              <a:t>Optimize Pricing Strategy </a:t>
            </a:r>
            <a:r>
              <a:rPr lang="en-IN" b="1" i="1" dirty="0"/>
              <a:t>:</a:t>
            </a:r>
          </a:p>
          <a:p>
            <a:r>
              <a:rPr lang="en-IN" b="1" dirty="0"/>
              <a:t>“Mid-range pricing dominates. Launch loyalty offers for each price tier.”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E951FA-6CB3-78B4-8A76-5F85971CACAB}"/>
              </a:ext>
            </a:extLst>
          </p:cNvPr>
          <p:cNvSpPr txBox="1"/>
          <p:nvPr/>
        </p:nvSpPr>
        <p:spPr>
          <a:xfrm>
            <a:off x="4982571" y="4825625"/>
            <a:ext cx="276027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Promote High-Rated &amp; Unique Cuisine :</a:t>
            </a:r>
          </a:p>
          <a:p>
            <a:r>
              <a:rPr lang="en-IN" b="1" dirty="0"/>
              <a:t>“Highlight well-rated or niche restaurants to improve user trust and variety.”</a:t>
            </a:r>
          </a:p>
          <a:p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8D210D-EC6C-DF3B-C24C-C3CAACA0223B}"/>
              </a:ext>
            </a:extLst>
          </p:cNvPr>
          <p:cNvSpPr txBox="1"/>
          <p:nvPr/>
        </p:nvSpPr>
        <p:spPr>
          <a:xfrm>
            <a:off x="2801446" y="2998623"/>
            <a:ext cx="2976378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dirty="0"/>
              <a:t>Improve Table Booking :</a:t>
            </a:r>
          </a:p>
          <a:p>
            <a:r>
              <a:rPr lang="en-IN" b="1" dirty="0"/>
              <a:t>“Table booking is underutilized. Partner with restaurants to expand this service.”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9005D8A-636A-85A8-9DFA-A97E3D9A8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136" y="1022394"/>
            <a:ext cx="634736" cy="634736"/>
          </a:xfrm>
          <a:prstGeom prst="rect">
            <a:avLst/>
          </a:prstGeom>
        </p:spPr>
      </p:pic>
      <p:grpSp>
        <p:nvGrpSpPr>
          <p:cNvPr id="59" name="Google Shape;374;p27">
            <a:extLst>
              <a:ext uri="{FF2B5EF4-FFF2-40B4-BE49-F238E27FC236}">
                <a16:creationId xmlns:a16="http://schemas.microsoft.com/office/drawing/2014/main" id="{D73F877C-5B9D-CDE5-76E7-0CAD0CA0E63F}"/>
              </a:ext>
            </a:extLst>
          </p:cNvPr>
          <p:cNvGrpSpPr/>
          <p:nvPr/>
        </p:nvGrpSpPr>
        <p:grpSpPr>
          <a:xfrm>
            <a:off x="8950941" y="1038088"/>
            <a:ext cx="3134840" cy="4183232"/>
            <a:chOff x="8753449" y="924310"/>
            <a:chExt cx="3134840" cy="4183232"/>
          </a:xfrm>
        </p:grpSpPr>
        <p:sp>
          <p:nvSpPr>
            <p:cNvPr id="60" name="Google Shape;375;p27">
              <a:extLst>
                <a:ext uri="{FF2B5EF4-FFF2-40B4-BE49-F238E27FC236}">
                  <a16:creationId xmlns:a16="http://schemas.microsoft.com/office/drawing/2014/main" id="{1AEF805C-6F24-103C-2F78-563AC2FCDBB7}"/>
                </a:ext>
              </a:extLst>
            </p:cNvPr>
            <p:cNvSpPr/>
            <p:nvPr/>
          </p:nvSpPr>
          <p:spPr>
            <a:xfrm>
              <a:off x="9719843" y="457614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1" name="Google Shape;376;p27">
              <a:extLst>
                <a:ext uri="{FF2B5EF4-FFF2-40B4-BE49-F238E27FC236}">
                  <a16:creationId xmlns:a16="http://schemas.microsoft.com/office/drawing/2014/main" id="{23B06D2A-DD7C-5FB7-F204-336EB4B8A204}"/>
                </a:ext>
              </a:extLst>
            </p:cNvPr>
            <p:cNvSpPr/>
            <p:nvPr/>
          </p:nvSpPr>
          <p:spPr>
            <a:xfrm>
              <a:off x="11396025" y="457259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2" name="Google Shape;377;p27">
              <a:extLst>
                <a:ext uri="{FF2B5EF4-FFF2-40B4-BE49-F238E27FC236}">
                  <a16:creationId xmlns:a16="http://schemas.microsoft.com/office/drawing/2014/main" id="{D526BF13-D6CA-D183-4DC3-5752EA1541E5}"/>
                </a:ext>
              </a:extLst>
            </p:cNvPr>
            <p:cNvSpPr/>
            <p:nvPr/>
          </p:nvSpPr>
          <p:spPr>
            <a:xfrm>
              <a:off x="9226948" y="457752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3" name="Google Shape;378;p27">
              <a:extLst>
                <a:ext uri="{FF2B5EF4-FFF2-40B4-BE49-F238E27FC236}">
                  <a16:creationId xmlns:a16="http://schemas.microsoft.com/office/drawing/2014/main" id="{84274AE5-B290-25B8-32FF-D6D17478A5C6}"/>
                </a:ext>
              </a:extLst>
            </p:cNvPr>
            <p:cNvSpPr/>
            <p:nvPr/>
          </p:nvSpPr>
          <p:spPr>
            <a:xfrm>
              <a:off x="10524707" y="456331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4" name="Google Shape;379;p27">
              <a:extLst>
                <a:ext uri="{FF2B5EF4-FFF2-40B4-BE49-F238E27FC236}">
                  <a16:creationId xmlns:a16="http://schemas.microsoft.com/office/drawing/2014/main" id="{3F988BB1-FEC7-1880-F821-0D3B845ED700}"/>
                </a:ext>
              </a:extLst>
            </p:cNvPr>
            <p:cNvSpPr/>
            <p:nvPr/>
          </p:nvSpPr>
          <p:spPr>
            <a:xfrm>
              <a:off x="8753449" y="4593029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5" name="Google Shape;380;p27">
              <a:extLst>
                <a:ext uri="{FF2B5EF4-FFF2-40B4-BE49-F238E27FC236}">
                  <a16:creationId xmlns:a16="http://schemas.microsoft.com/office/drawing/2014/main" id="{247C7E6F-E3A4-1FC3-0CEA-75AB701B3471}"/>
                </a:ext>
              </a:extLst>
            </p:cNvPr>
            <p:cNvSpPr/>
            <p:nvPr/>
          </p:nvSpPr>
          <p:spPr>
            <a:xfrm>
              <a:off x="11051998" y="443865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6" name="Google Shape;381;p27">
              <a:extLst>
                <a:ext uri="{FF2B5EF4-FFF2-40B4-BE49-F238E27FC236}">
                  <a16:creationId xmlns:a16="http://schemas.microsoft.com/office/drawing/2014/main" id="{DA46AB0A-0B85-27D3-BD85-96A1982EF458}"/>
                </a:ext>
              </a:extLst>
            </p:cNvPr>
            <p:cNvSpPr/>
            <p:nvPr/>
          </p:nvSpPr>
          <p:spPr>
            <a:xfrm>
              <a:off x="9719843" y="3873280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7" name="Google Shape;382;p27">
              <a:extLst>
                <a:ext uri="{FF2B5EF4-FFF2-40B4-BE49-F238E27FC236}">
                  <a16:creationId xmlns:a16="http://schemas.microsoft.com/office/drawing/2014/main" id="{7E76388E-5BE4-2D06-E288-213E5FDF465E}"/>
                </a:ext>
              </a:extLst>
            </p:cNvPr>
            <p:cNvSpPr/>
            <p:nvPr/>
          </p:nvSpPr>
          <p:spPr>
            <a:xfrm>
              <a:off x="11396025" y="386973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8" name="Google Shape;383;p27">
              <a:extLst>
                <a:ext uri="{FF2B5EF4-FFF2-40B4-BE49-F238E27FC236}">
                  <a16:creationId xmlns:a16="http://schemas.microsoft.com/office/drawing/2014/main" id="{5A76EB47-E7D3-03E3-3827-D9C62A86B335}"/>
                </a:ext>
              </a:extLst>
            </p:cNvPr>
            <p:cNvSpPr/>
            <p:nvPr/>
          </p:nvSpPr>
          <p:spPr>
            <a:xfrm>
              <a:off x="9226948" y="3874652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69" name="Google Shape;384;p27">
              <a:extLst>
                <a:ext uri="{FF2B5EF4-FFF2-40B4-BE49-F238E27FC236}">
                  <a16:creationId xmlns:a16="http://schemas.microsoft.com/office/drawing/2014/main" id="{6A9143BF-CF9C-80D3-1E2C-63F3032ACEE5}"/>
                </a:ext>
              </a:extLst>
            </p:cNvPr>
            <p:cNvSpPr/>
            <p:nvPr/>
          </p:nvSpPr>
          <p:spPr>
            <a:xfrm>
              <a:off x="10524707" y="3860447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0" name="Google Shape;385;p27">
              <a:extLst>
                <a:ext uri="{FF2B5EF4-FFF2-40B4-BE49-F238E27FC236}">
                  <a16:creationId xmlns:a16="http://schemas.microsoft.com/office/drawing/2014/main" id="{CEE4DBA2-C183-0F88-6887-E19EFA378E17}"/>
                </a:ext>
              </a:extLst>
            </p:cNvPr>
            <p:cNvSpPr/>
            <p:nvPr/>
          </p:nvSpPr>
          <p:spPr>
            <a:xfrm>
              <a:off x="8753449" y="3890161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1" name="Google Shape;386;p27">
              <a:extLst>
                <a:ext uri="{FF2B5EF4-FFF2-40B4-BE49-F238E27FC236}">
                  <a16:creationId xmlns:a16="http://schemas.microsoft.com/office/drawing/2014/main" id="{719EA582-34C4-F636-F764-54FDB29D8958}"/>
                </a:ext>
              </a:extLst>
            </p:cNvPr>
            <p:cNvSpPr/>
            <p:nvPr/>
          </p:nvSpPr>
          <p:spPr>
            <a:xfrm>
              <a:off x="11051998" y="3735782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2" name="Google Shape;387;p27">
              <a:extLst>
                <a:ext uri="{FF2B5EF4-FFF2-40B4-BE49-F238E27FC236}">
                  <a16:creationId xmlns:a16="http://schemas.microsoft.com/office/drawing/2014/main" id="{4D0132CA-15F1-171C-A27B-A3FA21F49686}"/>
                </a:ext>
              </a:extLst>
            </p:cNvPr>
            <p:cNvSpPr/>
            <p:nvPr/>
          </p:nvSpPr>
          <p:spPr>
            <a:xfrm>
              <a:off x="9719843" y="3170412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3" name="Google Shape;388;p27">
              <a:extLst>
                <a:ext uri="{FF2B5EF4-FFF2-40B4-BE49-F238E27FC236}">
                  <a16:creationId xmlns:a16="http://schemas.microsoft.com/office/drawing/2014/main" id="{65AF2D29-8499-EDDD-24FB-FE06778AF77C}"/>
                </a:ext>
              </a:extLst>
            </p:cNvPr>
            <p:cNvSpPr/>
            <p:nvPr/>
          </p:nvSpPr>
          <p:spPr>
            <a:xfrm>
              <a:off x="11396025" y="3166862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4" name="Google Shape;389;p27">
              <a:extLst>
                <a:ext uri="{FF2B5EF4-FFF2-40B4-BE49-F238E27FC236}">
                  <a16:creationId xmlns:a16="http://schemas.microsoft.com/office/drawing/2014/main" id="{D492F475-F74F-39EE-0334-8E5044E8480E}"/>
                </a:ext>
              </a:extLst>
            </p:cNvPr>
            <p:cNvSpPr/>
            <p:nvPr/>
          </p:nvSpPr>
          <p:spPr>
            <a:xfrm>
              <a:off x="9226948" y="3171784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5" name="Google Shape;390;p27">
              <a:extLst>
                <a:ext uri="{FF2B5EF4-FFF2-40B4-BE49-F238E27FC236}">
                  <a16:creationId xmlns:a16="http://schemas.microsoft.com/office/drawing/2014/main" id="{D772376D-77D0-BD7D-D5BE-394DC903EF67}"/>
                </a:ext>
              </a:extLst>
            </p:cNvPr>
            <p:cNvSpPr/>
            <p:nvPr/>
          </p:nvSpPr>
          <p:spPr>
            <a:xfrm>
              <a:off x="10524707" y="3157579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6" name="Google Shape;391;p27">
              <a:extLst>
                <a:ext uri="{FF2B5EF4-FFF2-40B4-BE49-F238E27FC236}">
                  <a16:creationId xmlns:a16="http://schemas.microsoft.com/office/drawing/2014/main" id="{1392E2F1-5194-1DAF-1353-0AA3F48D057D}"/>
                </a:ext>
              </a:extLst>
            </p:cNvPr>
            <p:cNvSpPr/>
            <p:nvPr/>
          </p:nvSpPr>
          <p:spPr>
            <a:xfrm>
              <a:off x="8753449" y="3187293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7" name="Google Shape;392;p27">
              <a:extLst>
                <a:ext uri="{FF2B5EF4-FFF2-40B4-BE49-F238E27FC236}">
                  <a16:creationId xmlns:a16="http://schemas.microsoft.com/office/drawing/2014/main" id="{EE51BDA8-B5E6-53C3-5B7B-DDF589325527}"/>
                </a:ext>
              </a:extLst>
            </p:cNvPr>
            <p:cNvSpPr/>
            <p:nvPr/>
          </p:nvSpPr>
          <p:spPr>
            <a:xfrm>
              <a:off x="11051998" y="3032914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8" name="Google Shape;393;p27">
              <a:extLst>
                <a:ext uri="{FF2B5EF4-FFF2-40B4-BE49-F238E27FC236}">
                  <a16:creationId xmlns:a16="http://schemas.microsoft.com/office/drawing/2014/main" id="{FBA6589A-70F2-E6B6-46F1-D28588DB97BD}"/>
                </a:ext>
              </a:extLst>
            </p:cNvPr>
            <p:cNvSpPr/>
            <p:nvPr/>
          </p:nvSpPr>
          <p:spPr>
            <a:xfrm>
              <a:off x="9719843" y="2467544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79" name="Google Shape;394;p27">
              <a:extLst>
                <a:ext uri="{FF2B5EF4-FFF2-40B4-BE49-F238E27FC236}">
                  <a16:creationId xmlns:a16="http://schemas.microsoft.com/office/drawing/2014/main" id="{FD0A2942-46E8-0240-97CA-7E0114FB4248}"/>
                </a:ext>
              </a:extLst>
            </p:cNvPr>
            <p:cNvSpPr/>
            <p:nvPr/>
          </p:nvSpPr>
          <p:spPr>
            <a:xfrm>
              <a:off x="11396025" y="2463994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0" name="Google Shape;395;p27">
              <a:extLst>
                <a:ext uri="{FF2B5EF4-FFF2-40B4-BE49-F238E27FC236}">
                  <a16:creationId xmlns:a16="http://schemas.microsoft.com/office/drawing/2014/main" id="{54F813C5-9A68-6102-3FAB-453DD578B6FD}"/>
                </a:ext>
              </a:extLst>
            </p:cNvPr>
            <p:cNvSpPr/>
            <p:nvPr/>
          </p:nvSpPr>
          <p:spPr>
            <a:xfrm>
              <a:off x="9226948" y="2468916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1" name="Google Shape;396;p27">
              <a:extLst>
                <a:ext uri="{FF2B5EF4-FFF2-40B4-BE49-F238E27FC236}">
                  <a16:creationId xmlns:a16="http://schemas.microsoft.com/office/drawing/2014/main" id="{C8340095-FF16-A3E3-06D4-3C5B07BDC6C1}"/>
                </a:ext>
              </a:extLst>
            </p:cNvPr>
            <p:cNvSpPr/>
            <p:nvPr/>
          </p:nvSpPr>
          <p:spPr>
            <a:xfrm>
              <a:off x="10524707" y="2454711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2" name="Google Shape;397;p27">
              <a:extLst>
                <a:ext uri="{FF2B5EF4-FFF2-40B4-BE49-F238E27FC236}">
                  <a16:creationId xmlns:a16="http://schemas.microsoft.com/office/drawing/2014/main" id="{BBE89331-E6D9-7B61-1B33-3C1B7AF9754E}"/>
                </a:ext>
              </a:extLst>
            </p:cNvPr>
            <p:cNvSpPr/>
            <p:nvPr/>
          </p:nvSpPr>
          <p:spPr>
            <a:xfrm>
              <a:off x="8753449" y="2484425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3" name="Google Shape;398;p27">
              <a:extLst>
                <a:ext uri="{FF2B5EF4-FFF2-40B4-BE49-F238E27FC236}">
                  <a16:creationId xmlns:a16="http://schemas.microsoft.com/office/drawing/2014/main" id="{8D6419BE-6C92-4FB5-CB51-1940CF2E97F8}"/>
                </a:ext>
              </a:extLst>
            </p:cNvPr>
            <p:cNvSpPr/>
            <p:nvPr/>
          </p:nvSpPr>
          <p:spPr>
            <a:xfrm>
              <a:off x="11051998" y="2330046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4" name="Google Shape;399;p27">
              <a:extLst>
                <a:ext uri="{FF2B5EF4-FFF2-40B4-BE49-F238E27FC236}">
                  <a16:creationId xmlns:a16="http://schemas.microsoft.com/office/drawing/2014/main" id="{DAE8AF61-3E42-0A62-09F2-206B3B030EDB}"/>
                </a:ext>
              </a:extLst>
            </p:cNvPr>
            <p:cNvSpPr/>
            <p:nvPr/>
          </p:nvSpPr>
          <p:spPr>
            <a:xfrm>
              <a:off x="9719843" y="176467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5" name="Google Shape;400;p27">
              <a:extLst>
                <a:ext uri="{FF2B5EF4-FFF2-40B4-BE49-F238E27FC236}">
                  <a16:creationId xmlns:a16="http://schemas.microsoft.com/office/drawing/2014/main" id="{A2B306EC-694F-6756-A8F3-260DB1677D14}"/>
                </a:ext>
              </a:extLst>
            </p:cNvPr>
            <p:cNvSpPr/>
            <p:nvPr/>
          </p:nvSpPr>
          <p:spPr>
            <a:xfrm>
              <a:off x="11396025" y="1761126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6" name="Google Shape;401;p27">
              <a:extLst>
                <a:ext uri="{FF2B5EF4-FFF2-40B4-BE49-F238E27FC236}">
                  <a16:creationId xmlns:a16="http://schemas.microsoft.com/office/drawing/2014/main" id="{253BAF77-199F-BFBD-3BD8-DFF9877A2486}"/>
                </a:ext>
              </a:extLst>
            </p:cNvPr>
            <p:cNvSpPr/>
            <p:nvPr/>
          </p:nvSpPr>
          <p:spPr>
            <a:xfrm>
              <a:off x="9226948" y="1766048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7" name="Google Shape;402;p27">
              <a:extLst>
                <a:ext uri="{FF2B5EF4-FFF2-40B4-BE49-F238E27FC236}">
                  <a16:creationId xmlns:a16="http://schemas.microsoft.com/office/drawing/2014/main" id="{A735376B-9387-D278-38A1-71BC9DC056AD}"/>
                </a:ext>
              </a:extLst>
            </p:cNvPr>
            <p:cNvSpPr/>
            <p:nvPr/>
          </p:nvSpPr>
          <p:spPr>
            <a:xfrm>
              <a:off x="10524707" y="175184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8" name="Google Shape;403;p27">
              <a:extLst>
                <a:ext uri="{FF2B5EF4-FFF2-40B4-BE49-F238E27FC236}">
                  <a16:creationId xmlns:a16="http://schemas.microsoft.com/office/drawing/2014/main" id="{43F74EE9-EE03-5C83-1140-8B18100BF04B}"/>
                </a:ext>
              </a:extLst>
            </p:cNvPr>
            <p:cNvSpPr/>
            <p:nvPr/>
          </p:nvSpPr>
          <p:spPr>
            <a:xfrm>
              <a:off x="8753449" y="178155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89" name="Google Shape;404;p27">
              <a:extLst>
                <a:ext uri="{FF2B5EF4-FFF2-40B4-BE49-F238E27FC236}">
                  <a16:creationId xmlns:a16="http://schemas.microsoft.com/office/drawing/2014/main" id="{57ABFD28-378B-00F4-AD3C-21E25CE633DC}"/>
                </a:ext>
              </a:extLst>
            </p:cNvPr>
            <p:cNvSpPr/>
            <p:nvPr/>
          </p:nvSpPr>
          <p:spPr>
            <a:xfrm>
              <a:off x="11051998" y="1627178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90" name="Google Shape;405;p27">
              <a:extLst>
                <a:ext uri="{FF2B5EF4-FFF2-40B4-BE49-F238E27FC236}">
                  <a16:creationId xmlns:a16="http://schemas.microsoft.com/office/drawing/2014/main" id="{40178B0C-332A-298B-6660-541F5229CAD9}"/>
                </a:ext>
              </a:extLst>
            </p:cNvPr>
            <p:cNvSpPr/>
            <p:nvPr/>
          </p:nvSpPr>
          <p:spPr>
            <a:xfrm>
              <a:off x="9719843" y="106180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91" name="Google Shape;406;p27">
              <a:extLst>
                <a:ext uri="{FF2B5EF4-FFF2-40B4-BE49-F238E27FC236}">
                  <a16:creationId xmlns:a16="http://schemas.microsoft.com/office/drawing/2014/main" id="{3394B1B4-764F-B0F8-F053-54D0170A6475}"/>
                </a:ext>
              </a:extLst>
            </p:cNvPr>
            <p:cNvSpPr/>
            <p:nvPr/>
          </p:nvSpPr>
          <p:spPr>
            <a:xfrm>
              <a:off x="11396025" y="105825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92" name="Google Shape;407;p27">
              <a:extLst>
                <a:ext uri="{FF2B5EF4-FFF2-40B4-BE49-F238E27FC236}">
                  <a16:creationId xmlns:a16="http://schemas.microsoft.com/office/drawing/2014/main" id="{19424D7B-3794-7EBB-ED0E-101739E07DCA}"/>
                </a:ext>
              </a:extLst>
            </p:cNvPr>
            <p:cNvSpPr/>
            <p:nvPr/>
          </p:nvSpPr>
          <p:spPr>
            <a:xfrm>
              <a:off x="9226948" y="106318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93" name="Google Shape;408;p27">
              <a:extLst>
                <a:ext uri="{FF2B5EF4-FFF2-40B4-BE49-F238E27FC236}">
                  <a16:creationId xmlns:a16="http://schemas.microsoft.com/office/drawing/2014/main" id="{D0FEB2D2-1740-52F1-44CD-FED67D327885}"/>
                </a:ext>
              </a:extLst>
            </p:cNvPr>
            <p:cNvSpPr/>
            <p:nvPr/>
          </p:nvSpPr>
          <p:spPr>
            <a:xfrm>
              <a:off x="10524707" y="104897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94" name="Google Shape;409;p27">
              <a:extLst>
                <a:ext uri="{FF2B5EF4-FFF2-40B4-BE49-F238E27FC236}">
                  <a16:creationId xmlns:a16="http://schemas.microsoft.com/office/drawing/2014/main" id="{D1B12E28-0DBF-5316-E332-6A8578CA76D9}"/>
                </a:ext>
              </a:extLst>
            </p:cNvPr>
            <p:cNvSpPr/>
            <p:nvPr/>
          </p:nvSpPr>
          <p:spPr>
            <a:xfrm>
              <a:off x="8753449" y="1078689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95" name="Google Shape;410;p27">
              <a:extLst>
                <a:ext uri="{FF2B5EF4-FFF2-40B4-BE49-F238E27FC236}">
                  <a16:creationId xmlns:a16="http://schemas.microsoft.com/office/drawing/2014/main" id="{BA4679D9-1352-6EE8-F5C8-7460812A5D35}"/>
                </a:ext>
              </a:extLst>
            </p:cNvPr>
            <p:cNvSpPr/>
            <p:nvPr/>
          </p:nvSpPr>
          <p:spPr>
            <a:xfrm>
              <a:off x="11051998" y="92431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1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endParaRP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BFC82D0F-58E7-A25A-8F58-2EE5499B5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10" y="975869"/>
            <a:ext cx="842276" cy="84227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6D3FAC7-56E9-1B93-5403-2523D3ECC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16" y="3065189"/>
            <a:ext cx="809193" cy="809193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DC2C8AB8-E7A9-12D4-6F6D-A84D8C7B0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338" y="4957693"/>
            <a:ext cx="809194" cy="809194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5044E190-A9AD-57C3-6074-FDE2B4CA0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472" y="4888814"/>
            <a:ext cx="946952" cy="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5943600" cy="66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05715">
            <a:off x="5488181" y="3028861"/>
            <a:ext cx="292102" cy="22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89488">
            <a:off x="281060" y="3321885"/>
            <a:ext cx="512914" cy="40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 descr="A screenshot of a pho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50766" y="1052513"/>
            <a:ext cx="4293434" cy="459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39535" y="838200"/>
            <a:ext cx="1544422" cy="77433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2"/>
          <p:cNvSpPr txBox="1">
            <a:spLocks noGrp="1"/>
          </p:cNvSpPr>
          <p:nvPr>
            <p:ph type="title"/>
          </p:nvPr>
        </p:nvSpPr>
        <p:spPr>
          <a:xfrm>
            <a:off x="722697" y="2933992"/>
            <a:ext cx="487297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"/>
              <a:buNone/>
            </a:pPr>
            <a:r>
              <a:rPr lang="en-US" sz="6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Thank You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440" y="-1038458"/>
            <a:ext cx="512579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0"/>
          <p:cNvGrpSpPr/>
          <p:nvPr/>
        </p:nvGrpSpPr>
        <p:grpSpPr>
          <a:xfrm>
            <a:off x="8092440" y="1695522"/>
            <a:ext cx="4099556" cy="3013638"/>
            <a:chOff x="5627688" y="1574800"/>
            <a:chExt cx="6107112" cy="4618014"/>
          </a:xfrm>
        </p:grpSpPr>
        <p:pic>
          <p:nvPicPr>
            <p:cNvPr id="157" name="Google Shape;157;p20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">
              <a:alphaModFix amt="54000"/>
            </a:blip>
            <a:srcRect/>
            <a:stretch/>
          </p:blipFill>
          <p:spPr>
            <a:xfrm flipH="1">
              <a:off x="9240002" y="5650005"/>
              <a:ext cx="2347996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0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">
              <a:alphaModFix amt="49000"/>
            </a:blip>
            <a:srcRect/>
            <a:stretch/>
          </p:blipFill>
          <p:spPr>
            <a:xfrm flipH="1">
              <a:off x="5627688" y="5657850"/>
              <a:ext cx="2347996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0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">
              <a:alphaModFix amt="67000"/>
            </a:blip>
            <a:srcRect/>
            <a:stretch/>
          </p:blipFill>
          <p:spPr>
            <a:xfrm flipH="1">
              <a:off x="6619874" y="5868520"/>
              <a:ext cx="4610099" cy="32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0" descr="A cell phone with a red moped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39840" y="1574800"/>
              <a:ext cx="5394960" cy="4495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9535" y="838200"/>
            <a:ext cx="1544422" cy="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89488">
            <a:off x="618429" y="933101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605715">
            <a:off x="3752964" y="848326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731107" y="1851711"/>
            <a:ext cx="7122308" cy="381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Zomato is a popular online platform that helps users discover restaurants, read reviews, and order food online. With a vast amount of data on restaurants, user ratings, cuisines, and delivery services, analyzing this data offers deep insights into:</a:t>
            </a:r>
          </a:p>
          <a:p>
            <a:pPr algn="just">
              <a:buNone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Customer preferences and dining behavior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Popular cuisines and pricing trends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Restaurant distribution across cities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Impact of online delivery services</a:t>
            </a:r>
          </a:p>
          <a:p>
            <a:pPr algn="just"/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This project aims to uncover meaningful patterns and trends in Zomato’s data to support strategic decisions for both restaurant owners and food enthusiasts.</a:t>
            </a:r>
          </a:p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15178" y="5565393"/>
            <a:ext cx="506904" cy="2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5272636" y="1314995"/>
            <a:ext cx="506904" cy="2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832862" y="760231"/>
            <a:ext cx="3065272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Introduction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5634216" y="299043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/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/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/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/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/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/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/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/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/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/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/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/>
          <p:cNvSpPr txBox="1"/>
          <p:nvPr/>
        </p:nvSpPr>
        <p:spPr>
          <a:xfrm>
            <a:off x="314368" y="750447"/>
            <a:ext cx="10328783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Objective: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Time-based slicing using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Datekey_Opening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Columns Created: Year, MonthNo, MonthFullName Quarter (Q1–Q4), YearMonth (YYYY-MMM) WeekdayNo, WeekdayName FinancialMonth (FM1–FM12), FinancialQuarter (FQ1–FQ4)</a:t>
            </a:r>
            <a:endParaRPr sz="12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4" name="Google Shape;554;p30"/>
          <p:cNvSpPr txBox="1">
            <a:spLocks noGrp="1"/>
          </p:cNvSpPr>
          <p:nvPr>
            <p:ph type="title"/>
          </p:nvPr>
        </p:nvSpPr>
        <p:spPr>
          <a:xfrm>
            <a:off x="336296" y="192182"/>
            <a:ext cx="572019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Calendar Table Creation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 descr="A screenshot of a calendar&#10;&#10;AI-generated content may be incorrect.">
            <a:extLst>
              <a:ext uri="{FF2B5EF4-FFF2-40B4-BE49-F238E27FC236}">
                <a16:creationId xmlns:a16="http://schemas.microsoft.com/office/drawing/2014/main" id="{B5094925-7B37-CEC7-CCA7-3070EC964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96" y="2148203"/>
            <a:ext cx="9729585" cy="1762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FDB038-7DC8-F0FC-E44F-932D561F163B}"/>
              </a:ext>
            </a:extLst>
          </p:cNvPr>
          <p:cNvSpPr txBox="1"/>
          <p:nvPr/>
        </p:nvSpPr>
        <p:spPr>
          <a:xfrm>
            <a:off x="264499" y="4298464"/>
            <a:ext cx="9487320" cy="84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 calendar table enabled dynamic time slicing—crucial for analyzing trends by year, month, quarter, and financial periods—laying the groundwork for all temporal insights in the project.</a:t>
            </a:r>
            <a:endParaRPr lang="en-US" sz="11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7A3FEB71-D70B-34F9-5BFA-A5A6E0E1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79E5616C-DBE1-D5D5-98E8-A1BB96E49F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B48C53BE-2CFA-A641-9C8B-D923874077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D998E80F-0ED9-70B3-496B-382572B6C2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4875582" y="220782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49BB8F6A-5B6F-CE50-BFD0-8D8DCEEEBA37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66BE084C-1E76-7613-010E-545D89333585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CF7889F6-F00D-84E8-7B7F-AFA1ED78D3F9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584A18E5-C3A0-35A4-606B-813A114B1995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E36E80F8-99BC-47BB-0B70-C2C116F5E5E7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78491F14-5876-791F-24E6-B1F4B324ADDF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72B9B9C9-6843-B9EE-C81B-1FCB59C7D348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54E1B197-EAE6-B984-6E65-EC702253AA64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B9959F5B-09ED-2D28-E0F6-EA47EB90D742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680D8D2D-EC60-6730-BA63-0FD257170954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07B2498C-3A0A-F2EF-5088-260B7668DB5E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B6D1F50C-571A-C97A-7361-48C2C159E1B4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CF651B10-D4D5-265B-6D6A-4D896741A918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83D435A9-C60D-E206-5A85-AB01B7EBED4E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29B051A1-26FE-CA00-79E2-8F6168C2F7E6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698AAFF2-0080-B406-7E4C-8DEC4D8A3048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8E08004D-A920-2B27-37AC-65CA7DA18936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9A281CC5-A30B-EA59-BB42-35B711187C2B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90D0B404-1413-1275-078B-798D6D322BDA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59F49D25-7E73-4874-8DD6-77E11340ACEE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27938BDD-5707-8B2B-4C2D-EDCDD0E24230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43F1DA80-E263-2BEA-F28E-376EC7E1CD86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FE03FED7-C95C-CA8B-17A5-3D3C6FC34725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91A72611-67EC-DB96-C4ED-77DD777E5A6F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89A32A2D-7879-225E-285F-C36B45FB4038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8B5F339F-CE07-6257-3B81-2AFF28E83CC3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788132A2-9675-56A2-FAD2-C413244BF257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F28D49FE-546E-3D33-E55D-288D343B53FC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58588A17-5B09-A964-A9BF-91B6119D0375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10C8E98B-B039-C3A2-1AD7-172820854607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02978900-5D58-E21E-B1EA-5A43CA3E3E85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E985CCAD-B70F-5132-E4D6-FAB59EF57EAB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9097B732-DD76-9A86-908F-9F90237FF51D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2DCBF2BF-9343-A8C3-0219-AA090CD9ED64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90AFA1AC-CD4B-E63A-08E0-5B65ECB8C978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71F4A6AB-0029-0263-0AAC-4F25E022619E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5E1C617C-6C79-BEAF-FD05-AA29E6F727E0}"/>
              </a:ext>
            </a:extLst>
          </p:cNvPr>
          <p:cNvSpPr txBox="1"/>
          <p:nvPr/>
        </p:nvSpPr>
        <p:spPr>
          <a:xfrm>
            <a:off x="314368" y="750447"/>
            <a:ext cx="10328783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: Convert "Average Cost for 2" to USD</a:t>
            </a: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B3C28FAA-B67D-34A1-070A-173551A27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295" y="192182"/>
            <a:ext cx="483317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Currency Conversion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592AE-070F-22F6-0183-CC4330A34D58}"/>
              </a:ext>
            </a:extLst>
          </p:cNvPr>
          <p:cNvSpPr txBox="1"/>
          <p:nvPr/>
        </p:nvSpPr>
        <p:spPr>
          <a:xfrm>
            <a:off x="336296" y="5132745"/>
            <a:ext cx="9487320" cy="81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By converting all prices to USD, we made it easier to compare restaurant costs across different countries. This helped in understanding global pricing patterns more clearly and fairly.</a:t>
            </a:r>
            <a:endParaRPr lang="en-US" sz="11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5" name="Picture 4" descr="A table with numbers and a number of currency&#10;&#10;AI-generated content may be incorrect.">
            <a:extLst>
              <a:ext uri="{FF2B5EF4-FFF2-40B4-BE49-F238E27FC236}">
                <a16:creationId xmlns:a16="http://schemas.microsoft.com/office/drawing/2014/main" id="{8FC5FBCA-572F-0C5B-FD8B-AAE13443C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99" y="1315431"/>
            <a:ext cx="9219365" cy="35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2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B3A4CE5A-4FF8-48DF-B99F-35F8940C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B133B11E-9EDF-39F0-9933-5969214B97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21DCBD8F-01F6-4F56-2C69-250AAF63B6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489C37DB-3F48-E50B-58E8-AD4A993D10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7898436" y="178205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9E60E890-3BDD-F4D7-0712-EB53EF2665BE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FE488B65-538D-1A9F-9995-D5B97D9E0C5B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3735916D-0C46-9AB7-A4FF-0AFC2D89B0A2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170E07D8-601C-4199-BADD-D3D9626A5118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4A70C9FA-D292-CD03-E2DA-36F11CBFAE7B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50CCB4EB-DFAB-3EBC-5DB3-8688882B1D9F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1EC1DDA8-817E-13DA-7AA3-6E71BA462652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0BD2A8F0-0768-A4AA-294F-DA4945F9308F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E3A9C4E0-B171-A4E7-E96C-27452B46E98A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788BF43E-AABA-57B5-E36F-33B4C3E5A46F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61A1DC43-69BB-3D29-8536-6CFD10EBD9D0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8DAA206F-F0C0-9463-5123-41CBFB961DC8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EF613684-A8E2-B157-38A3-1641779CE2B1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32F1FB94-BD0A-F5F6-31F4-F982DACED903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41B85CB0-7DC5-3DCF-FE41-976B1C51EA47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37735C66-D412-227D-BB6F-E947005E5CB5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F4C3D453-058C-046C-E545-CD7D8D81C474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3E0E147F-AA88-0E4A-54AF-2107C8539F26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46EF0A8D-B2BD-6EA3-314E-46F1AB12E2D6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69545E90-6EB2-9F21-A16C-C4B8D6A442BD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7FBD86FB-D0DC-F1AB-23A2-20356B20EAAD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C0C298F6-825A-1E10-9E76-51E431B01039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C922FB6F-DE45-536E-32FD-5F7E20AD43C5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5DD47D48-16EA-8546-16AC-F3E39CE9DF94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2286EB78-0F15-FCE0-7697-E21610BD0685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0D93C83F-3CA7-B6CA-0480-186E42BB529F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4520061D-2FBF-CE1D-8DA5-004276106E73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F536295A-7A08-AA46-D2A7-B0B20E57DDB3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82255E2C-3801-E46A-0142-36568F2CC85B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6A6869A9-31F8-2F90-FA4C-A4E318C33E16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F3FDA806-CB87-60BA-CB31-6105E0166C3D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66819F04-71F6-7B1F-A603-B9D694136A17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5CE74883-293B-72B3-4B44-C2C0DEE62785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5CE29BC6-0203-A405-30BA-46CECC5B7E60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1B24F5BC-FCF3-FBE6-C960-520391ED1493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91981DFF-63CE-D431-D544-70DD0D3246E2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18AF39AB-2B19-1328-15CF-0A71953059E2}"/>
              </a:ext>
            </a:extLst>
          </p:cNvPr>
          <p:cNvSpPr txBox="1"/>
          <p:nvPr/>
        </p:nvSpPr>
        <p:spPr>
          <a:xfrm>
            <a:off x="314368" y="750447"/>
            <a:ext cx="10328783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Objective: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To identify cities with most restaurants</a:t>
            </a: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F69E8DC3-8400-277C-A76F-5A162EFD8C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296" y="192182"/>
            <a:ext cx="803769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Restaurant Count by city/country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5C318A-B1BA-0B14-E298-18E8F66CD7A1}"/>
              </a:ext>
            </a:extLst>
          </p:cNvPr>
          <p:cNvSpPr txBox="1"/>
          <p:nvPr/>
        </p:nvSpPr>
        <p:spPr>
          <a:xfrm>
            <a:off x="377724" y="5372074"/>
            <a:ext cx="9854411" cy="810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Identifying the number of restaurants by city and country helped highlight key markets like Delhi, Gurgaon, and Noida, showing where Zomato has the strongest presence and potential for business focus.</a:t>
            </a:r>
            <a:endParaRPr lang="en-US" sz="11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7605A189-0C87-0D99-644C-37466B5B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18" y="1170531"/>
            <a:ext cx="9367874" cy="42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0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E9BBB524-1D64-4A74-0769-621B1E86A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8EB2B785-70E7-E3B9-E469-B0B8FC9604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74E48EE0-9B7C-6E06-9E3F-9AE98E1854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4092CD02-64FF-C767-DA80-221F11530C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10738424" y="244279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64539617-16AC-1D2B-13E0-0C2593F56061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673F7E91-7596-7B20-B880-82D87BB2FBE6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E709F3D4-5B28-2123-DA06-1FF3E3D1BD2F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F492B360-1199-6055-B0ED-E3510DB19DD6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4D3945E0-2497-F043-3F50-04E48E8D15A6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FA9CF11B-89F7-A7F4-7F8B-28B912EF13F1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CBF17172-3F15-4CFF-368C-1549D88F85F1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2F5C53F5-0D76-35CF-E704-ABF01A384451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72475066-F70A-EFA1-6D7F-CAC92E824060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62790988-DABE-832D-B5BD-61BF44A5C794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0EF6C5AC-BA0E-4681-0831-E8FF2A411CA8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C0192653-65FD-A8B0-8D1A-F59E7F76F2C5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E88C2DCD-B5DB-918A-E439-B6466058FBD4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3B185834-97A7-AA6B-9EC1-7FDC069A06FC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33805B78-A547-3417-EDDC-2831B4DC1EB5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68C0B8E2-6007-4150-36F2-0A3748D40758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025E0FA5-2D58-C7F8-1A52-EA6136FB9F6F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ED2AF8E0-FE36-7B6F-5C07-06F2CD0CC976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78586004-AA85-81E2-9AC4-8C4CD1DC0600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27ECF0BD-8975-8672-1F60-22E5C12E5766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45DF9DB1-08C6-7711-3667-EFDD3E3C13D7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10553073-3717-F7FC-F056-879B55E5C6F6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425DC789-A01B-D7CE-43E2-92E93FA529FF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AAB05507-47CD-7FD9-CB5F-8E54403513BF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C9006EEB-0B3A-FF49-FD97-85D69CA323F4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5ECE12CD-9D91-508A-7F39-4C533CCFFF2C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F54219F9-9F1F-2E79-0080-CB2412861EF3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0171CD8C-B6CB-CDFE-33F8-9945B30FC68D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DEAC2F85-7938-F3AE-E54C-37817C64AB49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21F8E0A4-0A07-AD8B-68CA-8549F1645ACF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FD5603FE-F038-86BC-6A6B-6FD584C957F4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BC2453D6-92BD-B688-6316-0C71C57DCC2F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A0247640-A585-C96A-5F29-36CD67CEA381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F30A926F-FE9D-C4A4-7122-78A941226282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80C8FA08-F047-C179-6F79-F9EED6B58DC1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6E4AC887-F991-81AB-421C-C788FAD78D4F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85454196-0C7F-FA8A-3405-2EEDD099591C}"/>
              </a:ext>
            </a:extLst>
          </p:cNvPr>
          <p:cNvSpPr txBox="1"/>
          <p:nvPr/>
        </p:nvSpPr>
        <p:spPr>
          <a:xfrm>
            <a:off x="314368" y="750447"/>
            <a:ext cx="10328783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Objective: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To analyze restaurant growth trends over time by breaking down openings by year, quarter, and month using the calendar table.</a:t>
            </a: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894657F7-DF14-6FBC-288A-1B6FF31C45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295" y="192182"/>
            <a:ext cx="10460800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24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Number of restaurants opening by year, quarter and month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8B073C-5720-F13C-E205-7A0901A15B8C}"/>
              </a:ext>
            </a:extLst>
          </p:cNvPr>
          <p:cNvSpPr txBox="1"/>
          <p:nvPr/>
        </p:nvSpPr>
        <p:spPr>
          <a:xfrm>
            <a:off x="314368" y="5370482"/>
            <a:ext cx="9487320" cy="81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analysis revealed a strong upward trend in restaurant openings in 2018. Monthly – Highest counts in March and September. Quarterly- Q3 had the most restaurant activity.</a:t>
            </a:r>
            <a:endParaRPr lang="en-US" sz="11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3" name="Picture 2" descr="A graph of a restaurant&#10;&#10;AI-generated content may be incorrect.">
            <a:extLst>
              <a:ext uri="{FF2B5EF4-FFF2-40B4-BE49-F238E27FC236}">
                <a16:creationId xmlns:a16="http://schemas.microsoft.com/office/drawing/2014/main" id="{275AEFA5-0A5B-518F-1E71-328CB811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20" r="2223"/>
          <a:stretch/>
        </p:blipFill>
        <p:spPr>
          <a:xfrm>
            <a:off x="363250" y="1566135"/>
            <a:ext cx="9300939" cy="38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EAA188D-C16E-9B19-A565-12C91467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218F6B07-A480-AE02-5F40-B14735E2EC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FA768CA7-A283-6493-F263-E36A61C890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95CE43BC-CF30-7007-E86B-75A5403A5C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9759363" y="193857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332CD8ED-7DB2-32A5-121F-DA6CD45A145D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D699374B-1F76-351D-C72A-012B2A4132EA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CF7A4E20-1B3D-6A4F-366B-568927D488AB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1EC90BBC-7C64-0B4E-03CC-3C23A893AC3B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1F536A74-703E-5C26-E3B7-FBAA53BE46F1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52A2F425-8564-F5FD-875D-177A4DFF0851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5A5D0DA9-2B9D-B1E5-0F9A-5277E273309D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81C545C5-FB20-A982-9932-B92DAD401B32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EF633642-195A-0272-5C80-3102FA8C0455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D774FA5E-DDCB-BC78-AFCA-B22B0568D693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A11B0718-D57C-5D42-D42E-D1D36FD37A2E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8801BDE2-CE51-9DAE-D2F7-586D0FA5EF45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84FDB1A1-2F2D-7619-B7D7-5C24F8518898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C81F86FF-0205-A99A-5FEF-A0058FF1D3CD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8CDE2841-7796-C40E-F529-C815EA3A8EAF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D5E16571-5813-191F-2FAB-024423273858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EA149BA6-731E-0060-FF75-CA324E8B05DB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E8DAD0D4-90FA-80B9-D61D-0D0C18207AFB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4BC22763-E330-44D0-3EDB-EB36FACFC825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55B3493A-00EC-7432-C3A3-59817F714509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7BC245F5-8A19-F915-699E-B8AA9B97898F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EBDBEB10-F3A5-F644-AA04-9ED8BB3A85D9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6BF193BD-8D0F-FE58-BCCE-BA690B6A61E8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E9C89BEB-194F-248C-BBEF-A035DCF5B45F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89FD0FAD-629C-4900-6EB9-EC534D60C28C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950A7B75-274A-37AD-DFD7-562971F5BAA4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62AA9A72-4714-B342-31DA-38C98A8BC501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91C17F39-646C-10A6-641C-92CFEE9F8F05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93E65CF6-0F9F-FD09-F900-CA9A14F9BA38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8E0636EA-5E80-1C08-1E12-7F6204303A02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1C338E5A-EC7D-5BF8-B5A4-7B1BAC819328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493AFDCB-5331-DE1D-C6AA-090C038347B3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9A4F015E-4A18-8B2B-83AA-8E65E7B7DBC0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A21CDBC9-2717-D366-E9E9-6B396EF3B14A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B2212420-6377-1FD4-D40B-446068B2407D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8E09B1FB-0AF2-8762-1FCA-E1B3D1891BE4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E56DDA08-20CD-F314-5DB5-B4D18F397342}"/>
              </a:ext>
            </a:extLst>
          </p:cNvPr>
          <p:cNvSpPr txBox="1"/>
          <p:nvPr/>
        </p:nvSpPr>
        <p:spPr>
          <a:xfrm>
            <a:off x="314368" y="750447"/>
            <a:ext cx="10328783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Objective: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To categorize restaurants based on their customer ratings and understand the overall quality distribution across the platform. </a:t>
            </a: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3D1B94A5-5CF7-B9D8-F425-75E5C7ED7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296" y="192182"/>
            <a:ext cx="9544436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28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Count of restaurants based on average ratings</a:t>
            </a:r>
            <a:endParaRPr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0517-E2B9-E88B-4F5C-254B91276A33}"/>
              </a:ext>
            </a:extLst>
          </p:cNvPr>
          <p:cNvSpPr txBox="1"/>
          <p:nvPr/>
        </p:nvSpPr>
        <p:spPr>
          <a:xfrm>
            <a:off x="377725" y="5311031"/>
            <a:ext cx="9487320" cy="81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Most restaurants have ratings between 3 and 4, suggesting that while the majority maintain decent quality, few reach the highest rating tier—highlighting room for improvement in service or offerings.</a:t>
            </a:r>
            <a:endParaRPr lang="en-US" sz="11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3" name="Picture 2" descr="A graph showing a bar graph&#10;&#10;AI-generated content may be incorrect.">
            <a:extLst>
              <a:ext uri="{FF2B5EF4-FFF2-40B4-BE49-F238E27FC236}">
                <a16:creationId xmlns:a16="http://schemas.microsoft.com/office/drawing/2014/main" id="{27B8AFF8-0B0D-F2AF-2F64-A4574228DC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40" t="4513" r="230" b="4270"/>
          <a:stretch/>
        </p:blipFill>
        <p:spPr>
          <a:xfrm>
            <a:off x="440299" y="1501714"/>
            <a:ext cx="9204575" cy="37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D383B9E2-C71B-D59F-F8BE-2A797100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0">
            <a:extLst>
              <a:ext uri="{FF2B5EF4-FFF2-40B4-BE49-F238E27FC236}">
                <a16:creationId xmlns:a16="http://schemas.microsoft.com/office/drawing/2014/main" id="{0FB450F3-B24E-3CB7-5679-8F39DD97C7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375" y="0"/>
            <a:ext cx="36085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>
            <a:extLst>
              <a:ext uri="{FF2B5EF4-FFF2-40B4-BE49-F238E27FC236}">
                <a16:creationId xmlns:a16="http://schemas.microsoft.com/office/drawing/2014/main" id="{BDE43DE9-5926-4FAB-1750-32250CD022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89488">
            <a:off x="163292" y="308905"/>
            <a:ext cx="202415" cy="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>
            <a:extLst>
              <a:ext uri="{FF2B5EF4-FFF2-40B4-BE49-F238E27FC236}">
                <a16:creationId xmlns:a16="http://schemas.microsoft.com/office/drawing/2014/main" id="{E0549E02-AF59-2A6D-A677-CAF4D1CA5B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5715">
            <a:off x="3972733" y="260668"/>
            <a:ext cx="124112" cy="9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>
            <a:extLst>
              <a:ext uri="{FF2B5EF4-FFF2-40B4-BE49-F238E27FC236}">
                <a16:creationId xmlns:a16="http://schemas.microsoft.com/office/drawing/2014/main" id="{D295CC60-FB90-E728-AD16-9B145E3ADB3E}"/>
              </a:ext>
            </a:extLst>
          </p:cNvPr>
          <p:cNvSpPr/>
          <p:nvPr/>
        </p:nvSpPr>
        <p:spPr>
          <a:xfrm>
            <a:off x="9995615" y="459066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4" name="Google Shape;494;p30">
            <a:extLst>
              <a:ext uri="{FF2B5EF4-FFF2-40B4-BE49-F238E27FC236}">
                <a16:creationId xmlns:a16="http://schemas.microsoft.com/office/drawing/2014/main" id="{4ACC738F-118A-02AA-ED5F-DBDDC4E299A7}"/>
              </a:ext>
            </a:extLst>
          </p:cNvPr>
          <p:cNvSpPr/>
          <p:nvPr/>
        </p:nvSpPr>
        <p:spPr>
          <a:xfrm>
            <a:off x="11671797" y="458711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5" name="Google Shape;495;p30">
            <a:extLst>
              <a:ext uri="{FF2B5EF4-FFF2-40B4-BE49-F238E27FC236}">
                <a16:creationId xmlns:a16="http://schemas.microsoft.com/office/drawing/2014/main" id="{E4037A13-7D45-1CDC-AD41-8CD72AD0DF1A}"/>
              </a:ext>
            </a:extLst>
          </p:cNvPr>
          <p:cNvSpPr/>
          <p:nvPr/>
        </p:nvSpPr>
        <p:spPr>
          <a:xfrm>
            <a:off x="9502720" y="459203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6" name="Google Shape;496;p30">
            <a:extLst>
              <a:ext uri="{FF2B5EF4-FFF2-40B4-BE49-F238E27FC236}">
                <a16:creationId xmlns:a16="http://schemas.microsoft.com/office/drawing/2014/main" id="{79ACAFD8-6782-569F-6735-3359EA010A15}"/>
              </a:ext>
            </a:extLst>
          </p:cNvPr>
          <p:cNvSpPr/>
          <p:nvPr/>
        </p:nvSpPr>
        <p:spPr>
          <a:xfrm>
            <a:off x="10800479" y="457782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7" name="Google Shape;497;p30">
            <a:extLst>
              <a:ext uri="{FF2B5EF4-FFF2-40B4-BE49-F238E27FC236}">
                <a16:creationId xmlns:a16="http://schemas.microsoft.com/office/drawing/2014/main" id="{528648EE-ADD4-99DC-37CB-24872A10B4F6}"/>
              </a:ext>
            </a:extLst>
          </p:cNvPr>
          <p:cNvSpPr/>
          <p:nvPr/>
        </p:nvSpPr>
        <p:spPr>
          <a:xfrm>
            <a:off x="9029221" y="460754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8" name="Google Shape;498;p30">
            <a:extLst>
              <a:ext uri="{FF2B5EF4-FFF2-40B4-BE49-F238E27FC236}">
                <a16:creationId xmlns:a16="http://schemas.microsoft.com/office/drawing/2014/main" id="{B4870049-3C12-CCCD-7EF6-7266094DA11A}"/>
              </a:ext>
            </a:extLst>
          </p:cNvPr>
          <p:cNvSpPr/>
          <p:nvPr/>
        </p:nvSpPr>
        <p:spPr>
          <a:xfrm>
            <a:off x="11327770" y="445316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499" name="Google Shape;499;p30">
            <a:extLst>
              <a:ext uri="{FF2B5EF4-FFF2-40B4-BE49-F238E27FC236}">
                <a16:creationId xmlns:a16="http://schemas.microsoft.com/office/drawing/2014/main" id="{E0CA74BC-96D1-D57D-A3CC-5AFD7F2E5C05}"/>
              </a:ext>
            </a:extLst>
          </p:cNvPr>
          <p:cNvSpPr/>
          <p:nvPr/>
        </p:nvSpPr>
        <p:spPr>
          <a:xfrm>
            <a:off x="9987184" y="3904675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0" name="Google Shape;500;p30">
            <a:extLst>
              <a:ext uri="{FF2B5EF4-FFF2-40B4-BE49-F238E27FC236}">
                <a16:creationId xmlns:a16="http://schemas.microsoft.com/office/drawing/2014/main" id="{1CB0B057-8A42-AD1F-31EE-159F87F2C06C}"/>
              </a:ext>
            </a:extLst>
          </p:cNvPr>
          <p:cNvSpPr/>
          <p:nvPr/>
        </p:nvSpPr>
        <p:spPr>
          <a:xfrm>
            <a:off x="11671797" y="3884244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1" name="Google Shape;501;p30">
            <a:extLst>
              <a:ext uri="{FF2B5EF4-FFF2-40B4-BE49-F238E27FC236}">
                <a16:creationId xmlns:a16="http://schemas.microsoft.com/office/drawing/2014/main" id="{211B9ECA-4DCA-3007-7D97-5714C8A9A8BC}"/>
              </a:ext>
            </a:extLst>
          </p:cNvPr>
          <p:cNvSpPr/>
          <p:nvPr/>
        </p:nvSpPr>
        <p:spPr>
          <a:xfrm>
            <a:off x="9502720" y="3889166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354E8C21-FB9D-2522-9AA3-68E945EE9DF0}"/>
              </a:ext>
            </a:extLst>
          </p:cNvPr>
          <p:cNvSpPr/>
          <p:nvPr/>
        </p:nvSpPr>
        <p:spPr>
          <a:xfrm>
            <a:off x="10800479" y="3874961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3" name="Google Shape;503;p30">
            <a:extLst>
              <a:ext uri="{FF2B5EF4-FFF2-40B4-BE49-F238E27FC236}">
                <a16:creationId xmlns:a16="http://schemas.microsoft.com/office/drawing/2014/main" id="{420D2389-8561-BFFF-5D77-68C1F4C3B328}"/>
              </a:ext>
            </a:extLst>
          </p:cNvPr>
          <p:cNvSpPr/>
          <p:nvPr/>
        </p:nvSpPr>
        <p:spPr>
          <a:xfrm>
            <a:off x="9029221" y="3904675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4" name="Google Shape;504;p30">
            <a:extLst>
              <a:ext uri="{FF2B5EF4-FFF2-40B4-BE49-F238E27FC236}">
                <a16:creationId xmlns:a16="http://schemas.microsoft.com/office/drawing/2014/main" id="{2FECC914-1C32-BC41-2693-D02057A9E8CA}"/>
              </a:ext>
            </a:extLst>
          </p:cNvPr>
          <p:cNvSpPr/>
          <p:nvPr/>
        </p:nvSpPr>
        <p:spPr>
          <a:xfrm>
            <a:off x="11327770" y="3750296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5" name="Google Shape;505;p30">
            <a:extLst>
              <a:ext uri="{FF2B5EF4-FFF2-40B4-BE49-F238E27FC236}">
                <a16:creationId xmlns:a16="http://schemas.microsoft.com/office/drawing/2014/main" id="{275D2BFF-C1B9-08AA-F7A2-FAF37A5C91EB}"/>
              </a:ext>
            </a:extLst>
          </p:cNvPr>
          <p:cNvSpPr/>
          <p:nvPr/>
        </p:nvSpPr>
        <p:spPr>
          <a:xfrm>
            <a:off x="9995615" y="3184926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6" name="Google Shape;506;p30">
            <a:extLst>
              <a:ext uri="{FF2B5EF4-FFF2-40B4-BE49-F238E27FC236}">
                <a16:creationId xmlns:a16="http://schemas.microsoft.com/office/drawing/2014/main" id="{0518CB47-273C-B435-07DF-C585D7229453}"/>
              </a:ext>
            </a:extLst>
          </p:cNvPr>
          <p:cNvSpPr/>
          <p:nvPr/>
        </p:nvSpPr>
        <p:spPr>
          <a:xfrm>
            <a:off x="11671797" y="3181376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97F0DC8D-13B9-5E60-AB3A-E5A7D0883A10}"/>
              </a:ext>
            </a:extLst>
          </p:cNvPr>
          <p:cNvSpPr/>
          <p:nvPr/>
        </p:nvSpPr>
        <p:spPr>
          <a:xfrm>
            <a:off x="9502720" y="3186298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8" name="Google Shape;508;p30">
            <a:extLst>
              <a:ext uri="{FF2B5EF4-FFF2-40B4-BE49-F238E27FC236}">
                <a16:creationId xmlns:a16="http://schemas.microsoft.com/office/drawing/2014/main" id="{1C209AC5-3AC9-3348-1636-486B1A3EFB24}"/>
              </a:ext>
            </a:extLst>
          </p:cNvPr>
          <p:cNvSpPr/>
          <p:nvPr/>
        </p:nvSpPr>
        <p:spPr>
          <a:xfrm>
            <a:off x="10800479" y="3172093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09" name="Google Shape;509;p30">
            <a:extLst>
              <a:ext uri="{FF2B5EF4-FFF2-40B4-BE49-F238E27FC236}">
                <a16:creationId xmlns:a16="http://schemas.microsoft.com/office/drawing/2014/main" id="{A5B8CEF8-5918-6D86-A065-318D3209CA6A}"/>
              </a:ext>
            </a:extLst>
          </p:cNvPr>
          <p:cNvSpPr/>
          <p:nvPr/>
        </p:nvSpPr>
        <p:spPr>
          <a:xfrm>
            <a:off x="9029221" y="3201807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0" name="Google Shape;510;p30">
            <a:extLst>
              <a:ext uri="{FF2B5EF4-FFF2-40B4-BE49-F238E27FC236}">
                <a16:creationId xmlns:a16="http://schemas.microsoft.com/office/drawing/2014/main" id="{F5F5CEF1-A75E-47CD-FAEC-D11D1FF75E94}"/>
              </a:ext>
            </a:extLst>
          </p:cNvPr>
          <p:cNvSpPr/>
          <p:nvPr/>
        </p:nvSpPr>
        <p:spPr>
          <a:xfrm>
            <a:off x="11327770" y="3047428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1" name="Google Shape;511;p30">
            <a:extLst>
              <a:ext uri="{FF2B5EF4-FFF2-40B4-BE49-F238E27FC236}">
                <a16:creationId xmlns:a16="http://schemas.microsoft.com/office/drawing/2014/main" id="{5E688EC8-2CF3-7DF4-9170-2FF4C7940020}"/>
              </a:ext>
            </a:extLst>
          </p:cNvPr>
          <p:cNvSpPr/>
          <p:nvPr/>
        </p:nvSpPr>
        <p:spPr>
          <a:xfrm>
            <a:off x="9995615" y="2482058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2" name="Google Shape;512;p30">
            <a:extLst>
              <a:ext uri="{FF2B5EF4-FFF2-40B4-BE49-F238E27FC236}">
                <a16:creationId xmlns:a16="http://schemas.microsoft.com/office/drawing/2014/main" id="{D28EBA5B-6736-6447-16DE-1E1AEC4BEA2F}"/>
              </a:ext>
            </a:extLst>
          </p:cNvPr>
          <p:cNvSpPr/>
          <p:nvPr/>
        </p:nvSpPr>
        <p:spPr>
          <a:xfrm>
            <a:off x="11671797" y="2478508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3" name="Google Shape;513;p30">
            <a:extLst>
              <a:ext uri="{FF2B5EF4-FFF2-40B4-BE49-F238E27FC236}">
                <a16:creationId xmlns:a16="http://schemas.microsoft.com/office/drawing/2014/main" id="{F8A90BDD-446D-C6B1-D618-7644CCE550F2}"/>
              </a:ext>
            </a:extLst>
          </p:cNvPr>
          <p:cNvSpPr/>
          <p:nvPr/>
        </p:nvSpPr>
        <p:spPr>
          <a:xfrm>
            <a:off x="9502720" y="2483430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4" name="Google Shape;514;p30">
            <a:extLst>
              <a:ext uri="{FF2B5EF4-FFF2-40B4-BE49-F238E27FC236}">
                <a16:creationId xmlns:a16="http://schemas.microsoft.com/office/drawing/2014/main" id="{26B7AF8F-336C-AD2D-DD97-1BFA801FC774}"/>
              </a:ext>
            </a:extLst>
          </p:cNvPr>
          <p:cNvSpPr/>
          <p:nvPr/>
        </p:nvSpPr>
        <p:spPr>
          <a:xfrm>
            <a:off x="10800479" y="2469225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5" name="Google Shape;515;p30">
            <a:extLst>
              <a:ext uri="{FF2B5EF4-FFF2-40B4-BE49-F238E27FC236}">
                <a16:creationId xmlns:a16="http://schemas.microsoft.com/office/drawing/2014/main" id="{51508CD1-F2BF-F4AF-4BF7-93856A8F5CB8}"/>
              </a:ext>
            </a:extLst>
          </p:cNvPr>
          <p:cNvSpPr/>
          <p:nvPr/>
        </p:nvSpPr>
        <p:spPr>
          <a:xfrm>
            <a:off x="9029221" y="2498939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6" name="Google Shape;516;p30">
            <a:extLst>
              <a:ext uri="{FF2B5EF4-FFF2-40B4-BE49-F238E27FC236}">
                <a16:creationId xmlns:a16="http://schemas.microsoft.com/office/drawing/2014/main" id="{DE05563C-3707-3349-37E9-66C3FEDD631E}"/>
              </a:ext>
            </a:extLst>
          </p:cNvPr>
          <p:cNvSpPr/>
          <p:nvPr/>
        </p:nvSpPr>
        <p:spPr>
          <a:xfrm>
            <a:off x="11327770" y="2344560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7" name="Google Shape;517;p30">
            <a:extLst>
              <a:ext uri="{FF2B5EF4-FFF2-40B4-BE49-F238E27FC236}">
                <a16:creationId xmlns:a16="http://schemas.microsoft.com/office/drawing/2014/main" id="{D4557C20-4B9F-4930-9271-6E2BCCEA479B}"/>
              </a:ext>
            </a:extLst>
          </p:cNvPr>
          <p:cNvSpPr/>
          <p:nvPr/>
        </p:nvSpPr>
        <p:spPr>
          <a:xfrm>
            <a:off x="9995615" y="1779190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8" name="Google Shape;518;p30">
            <a:extLst>
              <a:ext uri="{FF2B5EF4-FFF2-40B4-BE49-F238E27FC236}">
                <a16:creationId xmlns:a16="http://schemas.microsoft.com/office/drawing/2014/main" id="{218413D0-7056-2BD2-6F5B-8EA44415CCA2}"/>
              </a:ext>
            </a:extLst>
          </p:cNvPr>
          <p:cNvSpPr/>
          <p:nvPr/>
        </p:nvSpPr>
        <p:spPr>
          <a:xfrm>
            <a:off x="11671797" y="1775640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19" name="Google Shape;519;p30">
            <a:extLst>
              <a:ext uri="{FF2B5EF4-FFF2-40B4-BE49-F238E27FC236}">
                <a16:creationId xmlns:a16="http://schemas.microsoft.com/office/drawing/2014/main" id="{288B8F1F-25EE-7191-E537-34E6A9295010}"/>
              </a:ext>
            </a:extLst>
          </p:cNvPr>
          <p:cNvSpPr/>
          <p:nvPr/>
        </p:nvSpPr>
        <p:spPr>
          <a:xfrm>
            <a:off x="9502720" y="1780562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0" name="Google Shape;520;p30">
            <a:extLst>
              <a:ext uri="{FF2B5EF4-FFF2-40B4-BE49-F238E27FC236}">
                <a16:creationId xmlns:a16="http://schemas.microsoft.com/office/drawing/2014/main" id="{A7E4DC9F-D37E-42F3-A00F-95172F7790A5}"/>
              </a:ext>
            </a:extLst>
          </p:cNvPr>
          <p:cNvSpPr/>
          <p:nvPr/>
        </p:nvSpPr>
        <p:spPr>
          <a:xfrm>
            <a:off x="10800479" y="1766357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1" name="Google Shape;521;p30">
            <a:extLst>
              <a:ext uri="{FF2B5EF4-FFF2-40B4-BE49-F238E27FC236}">
                <a16:creationId xmlns:a16="http://schemas.microsoft.com/office/drawing/2014/main" id="{C0D96969-3752-9588-AF5E-19AE80C2A8BD}"/>
              </a:ext>
            </a:extLst>
          </p:cNvPr>
          <p:cNvSpPr/>
          <p:nvPr/>
        </p:nvSpPr>
        <p:spPr>
          <a:xfrm>
            <a:off x="9029221" y="1796071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2" name="Google Shape;522;p30">
            <a:extLst>
              <a:ext uri="{FF2B5EF4-FFF2-40B4-BE49-F238E27FC236}">
                <a16:creationId xmlns:a16="http://schemas.microsoft.com/office/drawing/2014/main" id="{B0DF5EBF-9F08-34DE-48F4-12ABD84A26D1}"/>
              </a:ext>
            </a:extLst>
          </p:cNvPr>
          <p:cNvSpPr/>
          <p:nvPr/>
        </p:nvSpPr>
        <p:spPr>
          <a:xfrm>
            <a:off x="11327770" y="1641692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3" name="Google Shape;523;p30">
            <a:extLst>
              <a:ext uri="{FF2B5EF4-FFF2-40B4-BE49-F238E27FC236}">
                <a16:creationId xmlns:a16="http://schemas.microsoft.com/office/drawing/2014/main" id="{E4394AD6-FCC0-A5DE-9C38-24E97381AC4D}"/>
              </a:ext>
            </a:extLst>
          </p:cNvPr>
          <p:cNvSpPr/>
          <p:nvPr/>
        </p:nvSpPr>
        <p:spPr>
          <a:xfrm>
            <a:off x="9995615" y="1076322"/>
            <a:ext cx="793785" cy="518645"/>
          </a:xfrm>
          <a:custGeom>
            <a:avLst/>
            <a:gdLst/>
            <a:ahLst/>
            <a:cxnLst/>
            <a:rect l="l" t="t" r="r" b="b"/>
            <a:pathLst>
              <a:path w="793785" h="518645" extrusionOk="0">
                <a:moveTo>
                  <a:pt x="280968" y="516784"/>
                </a:moveTo>
                <a:cubicBezTo>
                  <a:pt x="287790" y="470409"/>
                  <a:pt x="294343" y="426253"/>
                  <a:pt x="300795" y="382063"/>
                </a:cubicBezTo>
                <a:cubicBezTo>
                  <a:pt x="309600" y="321675"/>
                  <a:pt x="318370" y="261321"/>
                  <a:pt x="327108" y="200934"/>
                </a:cubicBezTo>
                <a:cubicBezTo>
                  <a:pt x="328922" y="188366"/>
                  <a:pt x="329897" y="175529"/>
                  <a:pt x="316488" y="168371"/>
                </a:cubicBezTo>
                <a:cubicBezTo>
                  <a:pt x="302879" y="161079"/>
                  <a:pt x="291655" y="167867"/>
                  <a:pt x="281506" y="176671"/>
                </a:cubicBezTo>
                <a:cubicBezTo>
                  <a:pt x="238492" y="213905"/>
                  <a:pt x="214834" y="261960"/>
                  <a:pt x="205929" y="317172"/>
                </a:cubicBezTo>
                <a:cubicBezTo>
                  <a:pt x="196386" y="376283"/>
                  <a:pt x="188522" y="435696"/>
                  <a:pt x="180625" y="495075"/>
                </a:cubicBezTo>
                <a:cubicBezTo>
                  <a:pt x="178474" y="511205"/>
                  <a:pt x="172392" y="518363"/>
                  <a:pt x="154884" y="517994"/>
                </a:cubicBezTo>
                <a:cubicBezTo>
                  <a:pt x="104040" y="516985"/>
                  <a:pt x="53163" y="517624"/>
                  <a:pt x="0" y="517624"/>
                </a:cubicBezTo>
                <a:cubicBezTo>
                  <a:pt x="706" y="510399"/>
                  <a:pt x="1109" y="504014"/>
                  <a:pt x="1983" y="497730"/>
                </a:cubicBezTo>
                <a:cubicBezTo>
                  <a:pt x="18785" y="377459"/>
                  <a:pt x="36259" y="257255"/>
                  <a:pt x="52020" y="136850"/>
                </a:cubicBezTo>
                <a:cubicBezTo>
                  <a:pt x="56153" y="105362"/>
                  <a:pt x="55347" y="73169"/>
                  <a:pt x="56053" y="41278"/>
                </a:cubicBezTo>
                <a:cubicBezTo>
                  <a:pt x="56288" y="29987"/>
                  <a:pt x="59312" y="23233"/>
                  <a:pt x="71679" y="22258"/>
                </a:cubicBezTo>
                <a:cubicBezTo>
                  <a:pt x="121346" y="18461"/>
                  <a:pt x="171014" y="14294"/>
                  <a:pt x="220682" y="10362"/>
                </a:cubicBezTo>
                <a:cubicBezTo>
                  <a:pt x="222765" y="10194"/>
                  <a:pt x="224916" y="10900"/>
                  <a:pt x="229318" y="11505"/>
                </a:cubicBezTo>
                <a:lnTo>
                  <a:pt x="229318" y="147973"/>
                </a:lnTo>
                <a:cubicBezTo>
                  <a:pt x="237148" y="136716"/>
                  <a:pt x="245986" y="124047"/>
                  <a:pt x="254790" y="111378"/>
                </a:cubicBezTo>
                <a:cubicBezTo>
                  <a:pt x="280061" y="74950"/>
                  <a:pt x="311649" y="45244"/>
                  <a:pt x="349656" y="22493"/>
                </a:cubicBezTo>
                <a:cubicBezTo>
                  <a:pt x="358259" y="17352"/>
                  <a:pt x="367400" y="12849"/>
                  <a:pt x="376742" y="9220"/>
                </a:cubicBezTo>
                <a:cubicBezTo>
                  <a:pt x="448051" y="-18471"/>
                  <a:pt x="506052" y="18024"/>
                  <a:pt x="511832" y="94407"/>
                </a:cubicBezTo>
                <a:cubicBezTo>
                  <a:pt x="512941" y="109261"/>
                  <a:pt x="512000" y="124282"/>
                  <a:pt x="515562" y="140681"/>
                </a:cubicBezTo>
                <a:cubicBezTo>
                  <a:pt x="526719" y="126533"/>
                  <a:pt x="536901" y="111445"/>
                  <a:pt x="549201" y="98373"/>
                </a:cubicBezTo>
                <a:cubicBezTo>
                  <a:pt x="572489" y="73606"/>
                  <a:pt x="595071" y="47596"/>
                  <a:pt x="621484" y="26560"/>
                </a:cubicBezTo>
                <a:cubicBezTo>
                  <a:pt x="650586" y="3372"/>
                  <a:pt x="686644" y="-2441"/>
                  <a:pt x="723542" y="3137"/>
                </a:cubicBezTo>
                <a:cubicBezTo>
                  <a:pt x="769647" y="10093"/>
                  <a:pt x="796464" y="39833"/>
                  <a:pt x="793574" y="86342"/>
                </a:cubicBezTo>
                <a:cubicBezTo>
                  <a:pt x="790112" y="142126"/>
                  <a:pt x="784097" y="197876"/>
                  <a:pt x="776099" y="253223"/>
                </a:cubicBezTo>
                <a:cubicBezTo>
                  <a:pt x="764573" y="332967"/>
                  <a:pt x="750291" y="412307"/>
                  <a:pt x="737118" y="491849"/>
                </a:cubicBezTo>
                <a:cubicBezTo>
                  <a:pt x="733455" y="514028"/>
                  <a:pt x="730195" y="517456"/>
                  <a:pt x="708050" y="517758"/>
                </a:cubicBezTo>
                <a:cubicBezTo>
                  <a:pt x="666615" y="518363"/>
                  <a:pt x="625181" y="517758"/>
                  <a:pt x="583780" y="518632"/>
                </a:cubicBezTo>
                <a:cubicBezTo>
                  <a:pt x="568691" y="518968"/>
                  <a:pt x="566104" y="513121"/>
                  <a:pt x="567986" y="499545"/>
                </a:cubicBezTo>
                <a:cubicBezTo>
                  <a:pt x="581293" y="403066"/>
                  <a:pt x="594063" y="306486"/>
                  <a:pt x="606933" y="209940"/>
                </a:cubicBezTo>
                <a:cubicBezTo>
                  <a:pt x="607908" y="202715"/>
                  <a:pt x="608714" y="195490"/>
                  <a:pt x="609017" y="188231"/>
                </a:cubicBezTo>
                <a:cubicBezTo>
                  <a:pt x="609991" y="165616"/>
                  <a:pt x="601254" y="159768"/>
                  <a:pt x="580352" y="169514"/>
                </a:cubicBezTo>
                <a:cubicBezTo>
                  <a:pt x="551015" y="183191"/>
                  <a:pt x="532835" y="207924"/>
                  <a:pt x="517444" y="235009"/>
                </a:cubicBezTo>
                <a:cubicBezTo>
                  <a:pt x="490762" y="282022"/>
                  <a:pt x="484747" y="334378"/>
                  <a:pt x="478328" y="386734"/>
                </a:cubicBezTo>
                <a:cubicBezTo>
                  <a:pt x="473489" y="426186"/>
                  <a:pt x="467407" y="465470"/>
                  <a:pt x="462265" y="504854"/>
                </a:cubicBezTo>
                <a:cubicBezTo>
                  <a:pt x="461257" y="512617"/>
                  <a:pt x="459308" y="516985"/>
                  <a:pt x="450235" y="516918"/>
                </a:cubicBezTo>
                <a:cubicBezTo>
                  <a:pt x="394855" y="516616"/>
                  <a:pt x="339474" y="516784"/>
                  <a:pt x="281036" y="516784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4" name="Google Shape;524;p30">
            <a:extLst>
              <a:ext uri="{FF2B5EF4-FFF2-40B4-BE49-F238E27FC236}">
                <a16:creationId xmlns:a16="http://schemas.microsoft.com/office/drawing/2014/main" id="{DE9973F1-A61F-E8F9-31DA-6FEAAF11C882}"/>
              </a:ext>
            </a:extLst>
          </p:cNvPr>
          <p:cNvSpPr/>
          <p:nvPr/>
        </p:nvSpPr>
        <p:spPr>
          <a:xfrm>
            <a:off x="11671797" y="1072772"/>
            <a:ext cx="492264" cy="533941"/>
          </a:xfrm>
          <a:custGeom>
            <a:avLst/>
            <a:gdLst/>
            <a:ahLst/>
            <a:cxnLst/>
            <a:rect l="l" t="t" r="r" b="b"/>
            <a:pathLst>
              <a:path w="492264" h="533941" extrusionOk="0">
                <a:moveTo>
                  <a:pt x="263042" y="100"/>
                </a:moveTo>
                <a:cubicBezTo>
                  <a:pt x="400048" y="-3327"/>
                  <a:pt x="488730" y="81457"/>
                  <a:pt x="492091" y="204484"/>
                </a:cubicBezTo>
                <a:cubicBezTo>
                  <a:pt x="494914" y="308389"/>
                  <a:pt x="463594" y="398550"/>
                  <a:pt x="385094" y="469288"/>
                </a:cubicBezTo>
                <a:cubicBezTo>
                  <a:pt x="308072" y="538648"/>
                  <a:pt x="186961" y="554073"/>
                  <a:pt x="101672" y="506455"/>
                </a:cubicBezTo>
                <a:cubicBezTo>
                  <a:pt x="38798" y="471372"/>
                  <a:pt x="9562" y="414042"/>
                  <a:pt x="2303" y="345993"/>
                </a:cubicBezTo>
                <a:cubicBezTo>
                  <a:pt x="-10870" y="222798"/>
                  <a:pt x="32514" y="121850"/>
                  <a:pt x="131244" y="46273"/>
                </a:cubicBezTo>
                <a:cubicBezTo>
                  <a:pt x="174023" y="13509"/>
                  <a:pt x="223892" y="67"/>
                  <a:pt x="263109" y="100"/>
                </a:cubicBezTo>
                <a:close/>
                <a:moveTo>
                  <a:pt x="171906" y="303516"/>
                </a:moveTo>
                <a:cubicBezTo>
                  <a:pt x="177585" y="326065"/>
                  <a:pt x="180979" y="349588"/>
                  <a:pt x="189582" y="370961"/>
                </a:cubicBezTo>
                <a:cubicBezTo>
                  <a:pt x="199730" y="396198"/>
                  <a:pt x="223489" y="403053"/>
                  <a:pt x="246273" y="388133"/>
                </a:cubicBezTo>
                <a:cubicBezTo>
                  <a:pt x="258875" y="379866"/>
                  <a:pt x="271073" y="368071"/>
                  <a:pt x="278365" y="355032"/>
                </a:cubicBezTo>
                <a:cubicBezTo>
                  <a:pt x="309954" y="298610"/>
                  <a:pt x="314591" y="238424"/>
                  <a:pt x="297486" y="176457"/>
                </a:cubicBezTo>
                <a:cubicBezTo>
                  <a:pt x="292378" y="157975"/>
                  <a:pt x="279777" y="146784"/>
                  <a:pt x="260555" y="144533"/>
                </a:cubicBezTo>
                <a:cubicBezTo>
                  <a:pt x="241467" y="142315"/>
                  <a:pt x="226950" y="150279"/>
                  <a:pt x="216634" y="166376"/>
                </a:cubicBezTo>
                <a:cubicBezTo>
                  <a:pt x="190086" y="207911"/>
                  <a:pt x="175535" y="253076"/>
                  <a:pt x="171939" y="30351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5" name="Google Shape;525;p30">
            <a:extLst>
              <a:ext uri="{FF2B5EF4-FFF2-40B4-BE49-F238E27FC236}">
                <a16:creationId xmlns:a16="http://schemas.microsoft.com/office/drawing/2014/main" id="{AE61FFA5-B834-4B71-D80D-4CC9BE8AF462}"/>
              </a:ext>
            </a:extLst>
          </p:cNvPr>
          <p:cNvSpPr/>
          <p:nvPr/>
        </p:nvSpPr>
        <p:spPr>
          <a:xfrm>
            <a:off x="9502720" y="1077694"/>
            <a:ext cx="485200" cy="530022"/>
          </a:xfrm>
          <a:custGeom>
            <a:avLst/>
            <a:gdLst/>
            <a:ahLst/>
            <a:cxnLst/>
            <a:rect l="l" t="t" r="r" b="b"/>
            <a:pathLst>
              <a:path w="485200" h="530022" extrusionOk="0">
                <a:moveTo>
                  <a:pt x="485200" y="223253"/>
                </a:moveTo>
                <a:cubicBezTo>
                  <a:pt x="484125" y="348766"/>
                  <a:pt x="431970" y="445413"/>
                  <a:pt x="319496" y="503751"/>
                </a:cubicBezTo>
                <a:cubicBezTo>
                  <a:pt x="254739" y="537355"/>
                  <a:pt x="185111" y="537994"/>
                  <a:pt x="117666" y="509833"/>
                </a:cubicBezTo>
                <a:cubicBezTo>
                  <a:pt x="50255" y="481706"/>
                  <a:pt x="16281" y="426763"/>
                  <a:pt x="4620" y="356226"/>
                </a:cubicBezTo>
                <a:cubicBezTo>
                  <a:pt x="-17021" y="225370"/>
                  <a:pt x="38460" y="100495"/>
                  <a:pt x="148112" y="34328"/>
                </a:cubicBezTo>
                <a:cubicBezTo>
                  <a:pt x="238408" y="-20145"/>
                  <a:pt x="361064" y="-8720"/>
                  <a:pt x="429887" y="61010"/>
                </a:cubicBezTo>
                <a:cubicBezTo>
                  <a:pt x="470582" y="102209"/>
                  <a:pt x="484192" y="153691"/>
                  <a:pt x="485133" y="209777"/>
                </a:cubicBezTo>
                <a:cubicBezTo>
                  <a:pt x="485200" y="214247"/>
                  <a:pt x="485133" y="218750"/>
                  <a:pt x="485133" y="223219"/>
                </a:cubicBezTo>
                <a:close/>
                <a:moveTo>
                  <a:pt x="306759" y="223824"/>
                </a:moveTo>
                <a:cubicBezTo>
                  <a:pt x="305281" y="213642"/>
                  <a:pt x="303668" y="195764"/>
                  <a:pt x="299837" y="178391"/>
                </a:cubicBezTo>
                <a:cubicBezTo>
                  <a:pt x="295267" y="157623"/>
                  <a:pt x="283001" y="143274"/>
                  <a:pt x="260587" y="140048"/>
                </a:cubicBezTo>
                <a:cubicBezTo>
                  <a:pt x="239550" y="137023"/>
                  <a:pt x="224764" y="147273"/>
                  <a:pt x="213977" y="163638"/>
                </a:cubicBezTo>
                <a:cubicBezTo>
                  <a:pt x="173920" y="224530"/>
                  <a:pt x="165956" y="290563"/>
                  <a:pt x="185884" y="359788"/>
                </a:cubicBezTo>
                <a:cubicBezTo>
                  <a:pt x="194520" y="389764"/>
                  <a:pt x="229233" y="400181"/>
                  <a:pt x="253698" y="380254"/>
                </a:cubicBezTo>
                <a:cubicBezTo>
                  <a:pt x="265426" y="370710"/>
                  <a:pt x="274768" y="357067"/>
                  <a:pt x="282161" y="343625"/>
                </a:cubicBezTo>
                <a:cubicBezTo>
                  <a:pt x="301315" y="308911"/>
                  <a:pt x="305247" y="270367"/>
                  <a:pt x="306759" y="223791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6" name="Google Shape;526;p30">
            <a:extLst>
              <a:ext uri="{FF2B5EF4-FFF2-40B4-BE49-F238E27FC236}">
                <a16:creationId xmlns:a16="http://schemas.microsoft.com/office/drawing/2014/main" id="{4BC74AEC-3CB7-0552-D764-B845988A1099}"/>
              </a:ext>
            </a:extLst>
          </p:cNvPr>
          <p:cNvSpPr/>
          <p:nvPr/>
        </p:nvSpPr>
        <p:spPr>
          <a:xfrm>
            <a:off x="10800479" y="1063489"/>
            <a:ext cx="489008" cy="532002"/>
          </a:xfrm>
          <a:custGeom>
            <a:avLst/>
            <a:gdLst/>
            <a:ahLst/>
            <a:cxnLst/>
            <a:rect l="l" t="t" r="r" b="b"/>
            <a:pathLst>
              <a:path w="489008" h="532002" extrusionOk="0">
                <a:moveTo>
                  <a:pt x="288799" y="525382"/>
                </a:moveTo>
                <a:cubicBezTo>
                  <a:pt x="292765" y="500717"/>
                  <a:pt x="296327" y="478403"/>
                  <a:pt x="299687" y="457602"/>
                </a:cubicBezTo>
                <a:cubicBezTo>
                  <a:pt x="292294" y="464020"/>
                  <a:pt x="284162" y="470741"/>
                  <a:pt x="276433" y="477933"/>
                </a:cubicBezTo>
                <a:cubicBezTo>
                  <a:pt x="229857" y="521047"/>
                  <a:pt x="173603" y="536808"/>
                  <a:pt x="112173" y="530759"/>
                </a:cubicBezTo>
                <a:cubicBezTo>
                  <a:pt x="41267" y="523769"/>
                  <a:pt x="-3931" y="464726"/>
                  <a:pt x="270" y="389989"/>
                </a:cubicBezTo>
                <a:cubicBezTo>
                  <a:pt x="5579" y="295359"/>
                  <a:pt x="66437" y="229494"/>
                  <a:pt x="167050" y="216690"/>
                </a:cubicBezTo>
                <a:cubicBezTo>
                  <a:pt x="215003" y="210608"/>
                  <a:pt x="264167" y="212590"/>
                  <a:pt x="312726" y="213330"/>
                </a:cubicBezTo>
                <a:cubicBezTo>
                  <a:pt x="331175" y="213599"/>
                  <a:pt x="335644" y="206239"/>
                  <a:pt x="337022" y="190680"/>
                </a:cubicBezTo>
                <a:cubicBezTo>
                  <a:pt x="340181" y="155026"/>
                  <a:pt x="318170" y="129049"/>
                  <a:pt x="280062" y="125857"/>
                </a:cubicBezTo>
                <a:cubicBezTo>
                  <a:pt x="236174" y="122160"/>
                  <a:pt x="194370" y="131805"/>
                  <a:pt x="153843" y="147767"/>
                </a:cubicBezTo>
                <a:cubicBezTo>
                  <a:pt x="138351" y="153850"/>
                  <a:pt x="123229" y="160873"/>
                  <a:pt x="105620" y="168434"/>
                </a:cubicBezTo>
                <a:cubicBezTo>
                  <a:pt x="95371" y="136644"/>
                  <a:pt x="84618" y="106198"/>
                  <a:pt x="76351" y="75080"/>
                </a:cubicBezTo>
                <a:cubicBezTo>
                  <a:pt x="74771" y="69065"/>
                  <a:pt x="81055" y="56564"/>
                  <a:pt x="86970" y="53641"/>
                </a:cubicBezTo>
                <a:cubicBezTo>
                  <a:pt x="178005" y="8610"/>
                  <a:pt x="273207" y="-14409"/>
                  <a:pt x="374491" y="9753"/>
                </a:cubicBezTo>
                <a:cubicBezTo>
                  <a:pt x="454806" y="28908"/>
                  <a:pt x="494594" y="83414"/>
                  <a:pt x="488377" y="167695"/>
                </a:cubicBezTo>
                <a:cubicBezTo>
                  <a:pt x="483168" y="238533"/>
                  <a:pt x="472986" y="308969"/>
                  <a:pt x="465526" y="379639"/>
                </a:cubicBezTo>
                <a:cubicBezTo>
                  <a:pt x="461225" y="420200"/>
                  <a:pt x="457696" y="460861"/>
                  <a:pt x="454369" y="501523"/>
                </a:cubicBezTo>
                <a:cubicBezTo>
                  <a:pt x="452689" y="522257"/>
                  <a:pt x="450034" y="525382"/>
                  <a:pt x="429065" y="525382"/>
                </a:cubicBezTo>
                <a:cubicBezTo>
                  <a:pt x="383262" y="525416"/>
                  <a:pt x="337492" y="525382"/>
                  <a:pt x="288866" y="525382"/>
                </a:cubicBezTo>
                <a:close/>
                <a:moveTo>
                  <a:pt x="322908" y="299593"/>
                </a:moveTo>
                <a:cubicBezTo>
                  <a:pt x="284263" y="291897"/>
                  <a:pt x="247701" y="288839"/>
                  <a:pt x="211038" y="297106"/>
                </a:cubicBezTo>
                <a:cubicBezTo>
                  <a:pt x="187582" y="302416"/>
                  <a:pt x="166814" y="313270"/>
                  <a:pt x="151121" y="331954"/>
                </a:cubicBezTo>
                <a:cubicBezTo>
                  <a:pt x="119633" y="369490"/>
                  <a:pt x="138385" y="422014"/>
                  <a:pt x="186204" y="431625"/>
                </a:cubicBezTo>
                <a:cubicBezTo>
                  <a:pt x="209963" y="436397"/>
                  <a:pt x="232041" y="432398"/>
                  <a:pt x="252237" y="419662"/>
                </a:cubicBezTo>
                <a:cubicBezTo>
                  <a:pt x="295621" y="392274"/>
                  <a:pt x="316086" y="351109"/>
                  <a:pt x="322908" y="299593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7" name="Google Shape;527;p30">
            <a:extLst>
              <a:ext uri="{FF2B5EF4-FFF2-40B4-BE49-F238E27FC236}">
                <a16:creationId xmlns:a16="http://schemas.microsoft.com/office/drawing/2014/main" id="{64E50C8B-A023-C244-A9AD-A6C0E296828C}"/>
              </a:ext>
            </a:extLst>
          </p:cNvPr>
          <p:cNvSpPr/>
          <p:nvPr/>
        </p:nvSpPr>
        <p:spPr>
          <a:xfrm>
            <a:off x="9029221" y="1093203"/>
            <a:ext cx="478841" cy="495132"/>
          </a:xfrm>
          <a:custGeom>
            <a:avLst/>
            <a:gdLst/>
            <a:ahLst/>
            <a:cxnLst/>
            <a:rect l="l" t="t" r="r" b="b"/>
            <a:pathLst>
              <a:path w="478841" h="495132" extrusionOk="0">
                <a:moveTo>
                  <a:pt x="232200" y="149406"/>
                </a:moveTo>
                <a:lnTo>
                  <a:pt x="54297" y="149406"/>
                </a:lnTo>
                <a:cubicBezTo>
                  <a:pt x="61891" y="98495"/>
                  <a:pt x="69184" y="49634"/>
                  <a:pt x="76577" y="0"/>
                </a:cubicBezTo>
                <a:lnTo>
                  <a:pt x="478522" y="0"/>
                </a:lnTo>
                <a:cubicBezTo>
                  <a:pt x="478522" y="23893"/>
                  <a:pt x="479395" y="46744"/>
                  <a:pt x="478253" y="69461"/>
                </a:cubicBezTo>
                <a:cubicBezTo>
                  <a:pt x="477211" y="90497"/>
                  <a:pt x="466122" y="106964"/>
                  <a:pt x="451873" y="122321"/>
                </a:cubicBezTo>
                <a:cubicBezTo>
                  <a:pt x="385941" y="193260"/>
                  <a:pt x="320613" y="264737"/>
                  <a:pt x="255084" y="336046"/>
                </a:cubicBezTo>
                <a:cubicBezTo>
                  <a:pt x="253606" y="337659"/>
                  <a:pt x="252430" y="339541"/>
                  <a:pt x="249304" y="343742"/>
                </a:cubicBezTo>
                <a:lnTo>
                  <a:pt x="438163" y="343742"/>
                </a:lnTo>
                <a:cubicBezTo>
                  <a:pt x="436382" y="354764"/>
                  <a:pt x="435138" y="363400"/>
                  <a:pt x="433626" y="371970"/>
                </a:cubicBezTo>
                <a:cubicBezTo>
                  <a:pt x="427476" y="406112"/>
                  <a:pt x="420453" y="440153"/>
                  <a:pt x="415412" y="474464"/>
                </a:cubicBezTo>
                <a:cubicBezTo>
                  <a:pt x="413093" y="490291"/>
                  <a:pt x="407280" y="495231"/>
                  <a:pt x="390847" y="495131"/>
                </a:cubicBezTo>
                <a:cubicBezTo>
                  <a:pt x="267653" y="494358"/>
                  <a:pt x="144492" y="494727"/>
                  <a:pt x="21297" y="494727"/>
                </a:cubicBezTo>
                <a:cubicBezTo>
                  <a:pt x="18508" y="494727"/>
                  <a:pt x="15685" y="494458"/>
                  <a:pt x="12896" y="494727"/>
                </a:cubicBezTo>
                <a:cubicBezTo>
                  <a:pt x="3318" y="495769"/>
                  <a:pt x="-109" y="491098"/>
                  <a:pt x="59" y="482058"/>
                </a:cubicBezTo>
                <a:cubicBezTo>
                  <a:pt x="462" y="459106"/>
                  <a:pt x="-983" y="435986"/>
                  <a:pt x="1504" y="413303"/>
                </a:cubicBezTo>
                <a:cubicBezTo>
                  <a:pt x="2613" y="403323"/>
                  <a:pt x="9905" y="392771"/>
                  <a:pt x="17063" y="384907"/>
                </a:cubicBezTo>
                <a:cubicBezTo>
                  <a:pt x="83298" y="311952"/>
                  <a:pt x="150137" y="239534"/>
                  <a:pt x="216775" y="166948"/>
                </a:cubicBezTo>
                <a:cubicBezTo>
                  <a:pt x="220909" y="162445"/>
                  <a:pt x="224840" y="157774"/>
                  <a:pt x="232166" y="149406"/>
                </a:cubicBez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28" name="Google Shape;528;p30">
            <a:extLst>
              <a:ext uri="{FF2B5EF4-FFF2-40B4-BE49-F238E27FC236}">
                <a16:creationId xmlns:a16="http://schemas.microsoft.com/office/drawing/2014/main" id="{A5568B91-FCEE-D5D5-AA1B-C67B35019F47}"/>
              </a:ext>
            </a:extLst>
          </p:cNvPr>
          <p:cNvSpPr/>
          <p:nvPr/>
        </p:nvSpPr>
        <p:spPr>
          <a:xfrm>
            <a:off x="11327770" y="938824"/>
            <a:ext cx="353756" cy="663525"/>
          </a:xfrm>
          <a:custGeom>
            <a:avLst/>
            <a:gdLst/>
            <a:ahLst/>
            <a:cxnLst/>
            <a:rect l="l" t="t" r="r" b="b"/>
            <a:pathLst>
              <a:path w="353756" h="663525" extrusionOk="0">
                <a:moveTo>
                  <a:pt x="353756" y="158950"/>
                </a:moveTo>
                <a:cubicBezTo>
                  <a:pt x="347069" y="200216"/>
                  <a:pt x="341255" y="238257"/>
                  <a:pt x="334232" y="276096"/>
                </a:cubicBezTo>
                <a:cubicBezTo>
                  <a:pt x="333627" y="279456"/>
                  <a:pt x="325360" y="283455"/>
                  <a:pt x="320521" y="283589"/>
                </a:cubicBezTo>
                <a:cubicBezTo>
                  <a:pt x="295351" y="284262"/>
                  <a:pt x="270148" y="284530"/>
                  <a:pt x="244978" y="283455"/>
                </a:cubicBezTo>
                <a:cubicBezTo>
                  <a:pt x="231234" y="282884"/>
                  <a:pt x="224647" y="286748"/>
                  <a:pt x="222832" y="301198"/>
                </a:cubicBezTo>
                <a:cubicBezTo>
                  <a:pt x="215137" y="363367"/>
                  <a:pt x="206198" y="425401"/>
                  <a:pt x="198503" y="487603"/>
                </a:cubicBezTo>
                <a:cubicBezTo>
                  <a:pt x="194537" y="519662"/>
                  <a:pt x="208080" y="531558"/>
                  <a:pt x="239870" y="524367"/>
                </a:cubicBezTo>
                <a:cubicBezTo>
                  <a:pt x="262183" y="519326"/>
                  <a:pt x="284094" y="512571"/>
                  <a:pt x="308793" y="505850"/>
                </a:cubicBezTo>
                <a:cubicBezTo>
                  <a:pt x="308255" y="512302"/>
                  <a:pt x="307987" y="517444"/>
                  <a:pt x="307348" y="522552"/>
                </a:cubicBezTo>
                <a:cubicBezTo>
                  <a:pt x="304626" y="544193"/>
                  <a:pt x="301232" y="565734"/>
                  <a:pt x="299115" y="587442"/>
                </a:cubicBezTo>
                <a:cubicBezTo>
                  <a:pt x="296931" y="610025"/>
                  <a:pt x="286816" y="627734"/>
                  <a:pt x="266082" y="636337"/>
                </a:cubicBezTo>
                <a:cubicBezTo>
                  <a:pt x="210365" y="659424"/>
                  <a:pt x="152800" y="671622"/>
                  <a:pt x="92480" y="657508"/>
                </a:cubicBezTo>
                <a:cubicBezTo>
                  <a:pt x="45400" y="646486"/>
                  <a:pt x="19692" y="614662"/>
                  <a:pt x="23759" y="566372"/>
                </a:cubicBezTo>
                <a:cubicBezTo>
                  <a:pt x="31286" y="477219"/>
                  <a:pt x="41569" y="388301"/>
                  <a:pt x="50709" y="299316"/>
                </a:cubicBezTo>
                <a:cubicBezTo>
                  <a:pt x="51180" y="294914"/>
                  <a:pt x="51785" y="290512"/>
                  <a:pt x="52558" y="283925"/>
                </a:cubicBezTo>
                <a:lnTo>
                  <a:pt x="0" y="283925"/>
                </a:lnTo>
                <a:cubicBezTo>
                  <a:pt x="3562" y="254051"/>
                  <a:pt x="6855" y="226495"/>
                  <a:pt x="10149" y="198939"/>
                </a:cubicBezTo>
                <a:cubicBezTo>
                  <a:pt x="10216" y="198368"/>
                  <a:pt x="10350" y="197830"/>
                  <a:pt x="10418" y="197293"/>
                </a:cubicBezTo>
                <a:cubicBezTo>
                  <a:pt x="16298" y="156799"/>
                  <a:pt x="16231" y="156564"/>
                  <a:pt x="56826" y="149305"/>
                </a:cubicBezTo>
                <a:cubicBezTo>
                  <a:pt x="68856" y="147155"/>
                  <a:pt x="76081" y="140971"/>
                  <a:pt x="78635" y="129311"/>
                </a:cubicBezTo>
                <a:cubicBezTo>
                  <a:pt x="81290" y="117314"/>
                  <a:pt x="83104" y="105082"/>
                  <a:pt x="86095" y="93186"/>
                </a:cubicBezTo>
                <a:cubicBezTo>
                  <a:pt x="91136" y="73090"/>
                  <a:pt x="102326" y="56489"/>
                  <a:pt x="121850" y="49298"/>
                </a:cubicBezTo>
                <a:cubicBezTo>
                  <a:pt x="167889" y="32328"/>
                  <a:pt x="214532" y="17071"/>
                  <a:pt x="264200" y="0"/>
                </a:cubicBezTo>
                <a:cubicBezTo>
                  <a:pt x="257613" y="53566"/>
                  <a:pt x="251296" y="105250"/>
                  <a:pt x="244709" y="158950"/>
                </a:cubicBezTo>
                <a:lnTo>
                  <a:pt x="353622" y="158950"/>
                </a:lnTo>
                <a:close/>
              </a:path>
            </a:pathLst>
          </a:custGeom>
          <a:solidFill>
            <a:srgbClr val="FFFFFF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553" name="Google Shape;553;p30">
            <a:extLst>
              <a:ext uri="{FF2B5EF4-FFF2-40B4-BE49-F238E27FC236}">
                <a16:creationId xmlns:a16="http://schemas.microsoft.com/office/drawing/2014/main" id="{033432C9-89F4-7D78-C7BF-F58FEB95E545}"/>
              </a:ext>
            </a:extLst>
          </p:cNvPr>
          <p:cNvSpPr txBox="1"/>
          <p:nvPr/>
        </p:nvSpPr>
        <p:spPr>
          <a:xfrm>
            <a:off x="331670" y="723189"/>
            <a:ext cx="10328783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Verdana" panose="020B0604030504040204" pitchFamily="34" charset="0"/>
                <a:ea typeface="Verdana" panose="020B0604030504040204" pitchFamily="34" charset="0"/>
              </a:rPr>
              <a:t>Objective: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To group restaurants into price tiers and analyze how many fall into each category based on average cost for two people.</a:t>
            </a:r>
          </a:p>
        </p:txBody>
      </p:sp>
      <p:sp>
        <p:nvSpPr>
          <p:cNvPr id="554" name="Google Shape;554;p30">
            <a:extLst>
              <a:ext uri="{FF2B5EF4-FFF2-40B4-BE49-F238E27FC236}">
                <a16:creationId xmlns:a16="http://schemas.microsoft.com/office/drawing/2014/main" id="{9D871AD4-EF4B-E95A-4374-8FD3928828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670" y="158312"/>
            <a:ext cx="6464300" cy="51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</a:pPr>
            <a:r>
              <a:rPr lang="en-US" sz="30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Poppins"/>
              </a:rPr>
              <a:t>Price Bucketing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8403D-ADB8-6C9F-C7C6-AC4FBBF8D54E}"/>
              </a:ext>
            </a:extLst>
          </p:cNvPr>
          <p:cNvSpPr txBox="1"/>
          <p:nvPr/>
        </p:nvSpPr>
        <p:spPr>
          <a:xfrm>
            <a:off x="377725" y="5290770"/>
            <a:ext cx="9487320" cy="81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Inference: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Most restaurants are in the low and mid-range categories, showing that affordable dining options dominate the market, while high-end restaurants are relatively few.</a:t>
            </a:r>
            <a:endParaRPr lang="en-US" sz="1100" dirty="0">
              <a:solidFill>
                <a:srgbClr val="0C0C0C"/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6D4999-6439-EEEE-78EC-6E0976F3B5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54" r="1628" b="3694"/>
          <a:stretch/>
        </p:blipFill>
        <p:spPr>
          <a:xfrm>
            <a:off x="411512" y="1488185"/>
            <a:ext cx="9265838" cy="3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zomato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F142F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zomato">
    <a:dk1>
      <a:srgbClr val="000000"/>
    </a:dk1>
    <a:lt1>
      <a:srgbClr val="FFFFFF"/>
    </a:lt1>
    <a:dk2>
      <a:srgbClr val="000000"/>
    </a:dk2>
    <a:lt2>
      <a:srgbClr val="FFFFFF"/>
    </a:lt2>
    <a:accent1>
      <a:srgbClr val="CF142F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</TotalTime>
  <Words>1018</Words>
  <Application>Microsoft Office PowerPoint</Application>
  <PresentationFormat>Widescreen</PresentationFormat>
  <Paragraphs>107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Poppins</vt:lpstr>
      <vt:lpstr>Verdana Pro Black</vt:lpstr>
      <vt:lpstr>Calibri</vt:lpstr>
      <vt:lpstr>Verdana</vt:lpstr>
      <vt:lpstr>Office Theme</vt:lpstr>
      <vt:lpstr>Zomato Sales Analysis</vt:lpstr>
      <vt:lpstr>Table Of Contents</vt:lpstr>
      <vt:lpstr>Introduction</vt:lpstr>
      <vt:lpstr>Calendar Table Creation</vt:lpstr>
      <vt:lpstr>Currency Conversion</vt:lpstr>
      <vt:lpstr>Restaurant Count by city/country</vt:lpstr>
      <vt:lpstr>Number of restaurants opening by year, quarter and month</vt:lpstr>
      <vt:lpstr>Count of restaurants based on average ratings</vt:lpstr>
      <vt:lpstr>Price Bucketing</vt:lpstr>
      <vt:lpstr>Percentage of restaurants with table booking and online delivery</vt:lpstr>
      <vt:lpstr>Top 10 most rated cuisines</vt:lpstr>
      <vt:lpstr>Excel Dashboard</vt:lpstr>
      <vt:lpstr>Power BI Dashboard</vt:lpstr>
      <vt:lpstr>Power BI Dashboard</vt:lpstr>
      <vt:lpstr>Power BI Dashboard</vt:lpstr>
      <vt:lpstr>Tableau Dashboard</vt:lpstr>
      <vt:lpstr>Tableau Dashboard</vt:lpstr>
      <vt:lpstr>SQL Query</vt:lpstr>
      <vt:lpstr>SQL Query</vt:lpstr>
      <vt:lpstr>SQL Query</vt:lpstr>
      <vt:lpstr>SQL Query</vt:lpstr>
      <vt:lpstr>SQL Query</vt:lpstr>
      <vt:lpstr>SQL Query</vt:lpstr>
      <vt:lpstr>Challenges Faced and Solutions</vt:lpstr>
      <vt:lpstr>Key Take Aways From The Project</vt:lpstr>
      <vt:lpstr>Conclusion: Insights That Drive Zomato’s Growth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Hanzalla Ansari</dc:creator>
  <cp:lastModifiedBy>Harsh Sahu</cp:lastModifiedBy>
  <cp:revision>7</cp:revision>
  <dcterms:modified xsi:type="dcterms:W3CDTF">2025-05-07T09:45:03Z</dcterms:modified>
</cp:coreProperties>
</file>